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4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9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media/image30.jpg" ContentType="image/jpeg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56" r:id="rId5"/>
    <p:sldId id="257" r:id="rId6"/>
    <p:sldId id="261" r:id="rId7"/>
    <p:sldId id="267" r:id="rId8"/>
    <p:sldId id="264" r:id="rId9"/>
    <p:sldId id="263" r:id="rId10"/>
    <p:sldId id="262" r:id="rId11"/>
    <p:sldId id="269" r:id="rId12"/>
    <p:sldId id="266" r:id="rId13"/>
    <p:sldId id="265" r:id="rId14"/>
    <p:sldId id="270" r:id="rId15"/>
    <p:sldId id="268" r:id="rId16"/>
    <p:sldId id="271" r:id="rId17"/>
    <p:sldId id="272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9" r:id="rId28"/>
    <p:sldId id="295" r:id="rId29"/>
    <p:sldId id="294" r:id="rId30"/>
    <p:sldId id="285" r:id="rId31"/>
    <p:sldId id="288" r:id="rId32"/>
    <p:sldId id="286" r:id="rId33"/>
    <p:sldId id="273" r:id="rId34"/>
    <p:sldId id="274" r:id="rId35"/>
    <p:sldId id="275" r:id="rId36"/>
    <p:sldId id="290" r:id="rId37"/>
    <p:sldId id="291" r:id="rId38"/>
    <p:sldId id="292" r:id="rId39"/>
    <p:sldId id="293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1924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87"/>
    <p:restoredTop sz="95009" autoAdjust="0"/>
  </p:normalViewPr>
  <p:slideViewPr>
    <p:cSldViewPr snapToGrid="0" snapToObjects="1" showGuides="1">
      <p:cViewPr varScale="1">
        <p:scale>
          <a:sx n="156" d="100"/>
          <a:sy n="156" d="100"/>
        </p:scale>
        <p:origin x="184" y="9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51BBD-78C6-4040-800E-5016DFFA2882}" type="datetimeFigureOut">
              <a:rPr lang="en-US" smtClean="0"/>
              <a:t>8/20/18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5D7C-D193-5F48-A3B1-199EEB24F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922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33BAE-43E1-5649-B616-84DEDA9F5D02}" type="datetimeFigureOut">
              <a:rPr lang="en-US" smtClean="0"/>
              <a:t>8/20/18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DBF3D-4762-7A44-BD76-FA6416141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918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21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33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09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00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786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50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55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97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36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90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909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31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95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88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999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5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200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096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88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194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98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017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42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408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2208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110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897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923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17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90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81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465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139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89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74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5325556"/>
            <a:ext cx="8534400" cy="117261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Course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D1D1C3-21EE-6E4A-88BF-6A434533C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28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88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629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CBD86-7EE2-FC41-9BEC-D0B816C63A37}" type="datetime1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D66-C80A-954B-A038-45CCFA327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3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00" y="189970"/>
            <a:ext cx="10756900" cy="84719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500" y="1600205"/>
            <a:ext cx="10756900" cy="4525963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CE Small Displa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124202" y="3124200"/>
            <a:ext cx="6858001" cy="609600"/>
          </a:xfrm>
          <a:prstGeom prst="rect">
            <a:avLst/>
          </a:prstGeom>
          <a:ln w="19050" cmpd="sng">
            <a:solidFill>
              <a:srgbClr val="9D1924"/>
            </a:solidFill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609600" y="1174556"/>
            <a:ext cx="11582400" cy="0"/>
          </a:xfrm>
          <a:prstGeom prst="line">
            <a:avLst/>
          </a:prstGeom>
          <a:ln w="38100" cmpd="sng">
            <a:solidFill>
              <a:srgbClr val="9D19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44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5274738"/>
            <a:ext cx="10363200" cy="1362075"/>
          </a:xfrm>
        </p:spPr>
        <p:txBody>
          <a:bodyPr anchor="t"/>
          <a:lstStyle>
            <a:lvl1pPr algn="l">
              <a:defRPr sz="4000" b="1" cap="all">
                <a:latin typeface="Arial"/>
                <a:cs typeface="Arial"/>
              </a:defRPr>
            </a:lvl1pPr>
          </a:lstStyle>
          <a:p>
            <a:r>
              <a:rPr lang="en-US" dirty="0"/>
              <a:t>Course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16089-CB41-D84F-8316-E194CA384B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28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27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2" y="147636"/>
            <a:ext cx="10782297" cy="89991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3" y="1600205"/>
            <a:ext cx="5384800" cy="4525963"/>
          </a:xfrm>
        </p:spPr>
        <p:txBody>
          <a:bodyPr/>
          <a:lstStyle>
            <a:lvl1pPr>
              <a:defRPr sz="2800"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8103" y="1600205"/>
            <a:ext cx="5384800" cy="4525963"/>
          </a:xfrm>
        </p:spPr>
        <p:txBody>
          <a:bodyPr/>
          <a:lstStyle>
            <a:lvl1pPr>
              <a:defRPr sz="2800"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descr="ACE Small Displa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124202" y="3124200"/>
            <a:ext cx="6858001" cy="609600"/>
          </a:xfrm>
          <a:prstGeom prst="rect">
            <a:avLst/>
          </a:prstGeom>
          <a:ln w="19050" cmpd="sng">
            <a:solidFill>
              <a:srgbClr val="9D1924"/>
            </a:solidFill>
          </a:ln>
        </p:spPr>
      </p:pic>
      <p:cxnSp>
        <p:nvCxnSpPr>
          <p:cNvPr id="9" name="Straight Connector 8"/>
          <p:cNvCxnSpPr/>
          <p:nvPr userDrawn="1"/>
        </p:nvCxnSpPr>
        <p:spPr>
          <a:xfrm>
            <a:off x="609600" y="1174556"/>
            <a:ext cx="11582400" cy="0"/>
          </a:xfrm>
          <a:prstGeom prst="line">
            <a:avLst/>
          </a:prstGeom>
          <a:ln w="38100" cmpd="sng">
            <a:solidFill>
              <a:srgbClr val="9D19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08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70" y="168803"/>
            <a:ext cx="10761130" cy="89991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1270" y="2174875"/>
            <a:ext cx="5386917" cy="3951288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504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5040" y="2174875"/>
            <a:ext cx="5389033" cy="3951288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 descr="ACE Small Displa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124202" y="3124200"/>
            <a:ext cx="6858001" cy="609600"/>
          </a:xfrm>
          <a:prstGeom prst="rect">
            <a:avLst/>
          </a:prstGeom>
          <a:ln w="19050" cmpd="sng">
            <a:solidFill>
              <a:srgbClr val="9D1924"/>
            </a:solidFill>
          </a:ln>
        </p:spPr>
      </p:pic>
      <p:cxnSp>
        <p:nvCxnSpPr>
          <p:cNvPr id="11" name="Straight Connector 10"/>
          <p:cNvCxnSpPr/>
          <p:nvPr userDrawn="1"/>
        </p:nvCxnSpPr>
        <p:spPr>
          <a:xfrm>
            <a:off x="609600" y="1174556"/>
            <a:ext cx="11582400" cy="0"/>
          </a:xfrm>
          <a:prstGeom prst="line">
            <a:avLst/>
          </a:prstGeom>
          <a:ln w="38100" cmpd="sng">
            <a:solidFill>
              <a:srgbClr val="9D19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279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70" y="168803"/>
            <a:ext cx="10972800" cy="89991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 descr="ACE Small Displa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124202" y="3124200"/>
            <a:ext cx="6858001" cy="609600"/>
          </a:xfrm>
          <a:prstGeom prst="rect">
            <a:avLst/>
          </a:prstGeom>
          <a:ln w="19050" cmpd="sng">
            <a:solidFill>
              <a:srgbClr val="9D1924"/>
            </a:solidFill>
          </a:ln>
        </p:spPr>
      </p:pic>
      <p:cxnSp>
        <p:nvCxnSpPr>
          <p:cNvPr id="7" name="Straight Connector 6"/>
          <p:cNvCxnSpPr/>
          <p:nvPr userDrawn="1"/>
        </p:nvCxnSpPr>
        <p:spPr>
          <a:xfrm>
            <a:off x="609600" y="1174556"/>
            <a:ext cx="11582400" cy="0"/>
          </a:xfrm>
          <a:prstGeom prst="line">
            <a:avLst/>
          </a:prstGeom>
          <a:ln w="38100" cmpd="sng">
            <a:solidFill>
              <a:srgbClr val="9D19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6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CE Small Displa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124202" y="3124200"/>
            <a:ext cx="6858001" cy="609600"/>
          </a:xfrm>
          <a:prstGeom prst="rect">
            <a:avLst/>
          </a:prstGeom>
          <a:ln w="19050" cmpd="sng">
            <a:solidFill>
              <a:srgbClr val="9D1924"/>
            </a:solidFill>
          </a:ln>
        </p:spPr>
      </p:pic>
      <p:cxnSp>
        <p:nvCxnSpPr>
          <p:cNvPr id="6" name="Straight Connector 5"/>
          <p:cNvCxnSpPr/>
          <p:nvPr userDrawn="1"/>
        </p:nvCxnSpPr>
        <p:spPr>
          <a:xfrm>
            <a:off x="609600" y="1174556"/>
            <a:ext cx="11582400" cy="0"/>
          </a:xfrm>
          <a:prstGeom prst="line">
            <a:avLst/>
          </a:prstGeom>
          <a:ln w="38100" cmpd="sng">
            <a:solidFill>
              <a:srgbClr val="9D19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600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5648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ACE Small Displa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124202" y="3124200"/>
            <a:ext cx="6858001" cy="609600"/>
          </a:xfrm>
          <a:prstGeom prst="rect">
            <a:avLst/>
          </a:prstGeom>
          <a:ln w="19050" cmpd="sng">
            <a:solidFill>
              <a:srgbClr val="9D1924"/>
            </a:solidFill>
          </a:ln>
        </p:spPr>
      </p:pic>
      <p:cxnSp>
        <p:nvCxnSpPr>
          <p:cNvPr id="9" name="Straight Connector 8"/>
          <p:cNvCxnSpPr/>
          <p:nvPr userDrawn="1"/>
        </p:nvCxnSpPr>
        <p:spPr>
          <a:xfrm>
            <a:off x="609600" y="1174556"/>
            <a:ext cx="11582400" cy="0"/>
          </a:xfrm>
          <a:prstGeom prst="line">
            <a:avLst/>
          </a:prstGeom>
          <a:ln w="38100" cmpd="sng">
            <a:solidFill>
              <a:srgbClr val="9D19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88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6595A-1EE7-984C-9F40-E4FEE1B6EE9D}" type="datetime1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51D66-C80A-954B-A038-45CCFA327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16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rendan.jeffrey@nih.gov" TargetMode="External"/><Relationship Id="rId2" Type="http://schemas.openxmlformats.org/officeDocument/2006/relationships/hyperlink" Target="mailto:ACE-GLOBAL-ANNOUNCE@list.nih.gov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amtools.github.io/hts-specs/SAMv1.pd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74669" y="5398020"/>
            <a:ext cx="10940224" cy="122580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/>
                <a:cs typeface="Arial"/>
              </a:rPr>
              <a:t>RNA-</a:t>
            </a:r>
            <a:r>
              <a:rPr lang="en-US" b="1" dirty="0" err="1">
                <a:latin typeface="Arial"/>
                <a:cs typeface="Arial"/>
              </a:rPr>
              <a:t>seq</a:t>
            </a:r>
            <a:r>
              <a:rPr lang="en-US" b="1" dirty="0">
                <a:latin typeface="Arial"/>
                <a:cs typeface="Arial"/>
              </a:rPr>
              <a:t> with R and Bioconductor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96651D66-C80A-954B-A038-45CCFA327C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9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16091" y="1558082"/>
            <a:ext cx="4502726" cy="5014447"/>
          </a:xfrm>
        </p:spPr>
        <p:txBody>
          <a:bodyPr>
            <a:normAutofit/>
          </a:bodyPr>
          <a:lstStyle/>
          <a:p>
            <a:r>
              <a:rPr lang="en-US" sz="2800" dirty="0"/>
              <a:t>Reference Genome?</a:t>
            </a:r>
          </a:p>
          <a:p>
            <a:r>
              <a:rPr lang="en-US" sz="2800" dirty="0"/>
              <a:t>De novo assemble transcripts</a:t>
            </a:r>
          </a:p>
          <a:p>
            <a:r>
              <a:rPr lang="en-US" sz="2800" dirty="0"/>
              <a:t>Eukaryote vs Prokaryote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2DBDA5B-8068-9449-8A30-CB3F1351B60A}"/>
              </a:ext>
            </a:extLst>
          </p:cNvPr>
          <p:cNvSpPr/>
          <p:nvPr/>
        </p:nvSpPr>
        <p:spPr>
          <a:xfrm>
            <a:off x="994002" y="1482218"/>
            <a:ext cx="6895430" cy="5076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9907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/>
              <a:t>RNA-</a:t>
            </a:r>
            <a:r>
              <a:rPr lang="en-US" sz="3600" dirty="0" err="1"/>
              <a:t>seq</a:t>
            </a:r>
            <a:r>
              <a:rPr lang="en-US" sz="3600" dirty="0"/>
              <a:t>: Abundance comparisons between two or more conditions</a:t>
            </a:r>
          </a:p>
        </p:txBody>
      </p:sp>
      <p:sp>
        <p:nvSpPr>
          <p:cNvPr id="7" name="object 25">
            <a:extLst>
              <a:ext uri="{FF2B5EF4-FFF2-40B4-BE49-F238E27FC236}">
                <a16:creationId xmlns:a16="http://schemas.microsoft.com/office/drawing/2014/main" id="{550B4A5B-F515-5941-93CC-44E7167BA70E}"/>
              </a:ext>
            </a:extLst>
          </p:cNvPr>
          <p:cNvSpPr/>
          <p:nvPr/>
        </p:nvSpPr>
        <p:spPr>
          <a:xfrm>
            <a:off x="2984225" y="1863243"/>
            <a:ext cx="1368425" cy="10302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6">
            <a:extLst>
              <a:ext uri="{FF2B5EF4-FFF2-40B4-BE49-F238E27FC236}">
                <a16:creationId xmlns:a16="http://schemas.microsoft.com/office/drawing/2014/main" id="{E9F0133C-EF42-C24B-AD03-8888E795D929}"/>
              </a:ext>
            </a:extLst>
          </p:cNvPr>
          <p:cNvSpPr/>
          <p:nvPr/>
        </p:nvSpPr>
        <p:spPr>
          <a:xfrm>
            <a:off x="1411841" y="1863243"/>
            <a:ext cx="1370011" cy="1015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C16DE-9EC0-514A-85CD-D5E835A9F9CE}"/>
              </a:ext>
            </a:extLst>
          </p:cNvPr>
          <p:cNvSpPr txBox="1"/>
          <p:nvPr/>
        </p:nvSpPr>
        <p:spPr>
          <a:xfrm>
            <a:off x="1899119" y="1364974"/>
            <a:ext cx="1982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Samples of interest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916FF7-51D0-AA43-A2CA-B07586236C29}"/>
              </a:ext>
            </a:extLst>
          </p:cNvPr>
          <p:cNvSpPr txBox="1"/>
          <p:nvPr/>
        </p:nvSpPr>
        <p:spPr>
          <a:xfrm>
            <a:off x="1171261" y="3022466"/>
            <a:ext cx="1725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- control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2EDC58-2EAF-4448-A9A0-C1535C67A946}"/>
              </a:ext>
            </a:extLst>
          </p:cNvPr>
          <p:cNvSpPr txBox="1"/>
          <p:nvPr/>
        </p:nvSpPr>
        <p:spPr>
          <a:xfrm>
            <a:off x="2896670" y="3022466"/>
            <a:ext cx="165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Diseased - treat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2E0089-17D7-DB46-AFCE-0957525FF550}"/>
              </a:ext>
            </a:extLst>
          </p:cNvPr>
          <p:cNvSpPr txBox="1"/>
          <p:nvPr/>
        </p:nvSpPr>
        <p:spPr>
          <a:xfrm>
            <a:off x="5922421" y="1364974"/>
            <a:ext cx="126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Isolate RNA</a:t>
            </a: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10C80083-CA6D-7643-9707-9273A6DA41D2}"/>
              </a:ext>
            </a:extLst>
          </p:cNvPr>
          <p:cNvSpPr/>
          <p:nvPr/>
        </p:nvSpPr>
        <p:spPr>
          <a:xfrm>
            <a:off x="5500565" y="1875598"/>
            <a:ext cx="2349500" cy="1136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20">
            <a:extLst>
              <a:ext uri="{FF2B5EF4-FFF2-40B4-BE49-F238E27FC236}">
                <a16:creationId xmlns:a16="http://schemas.microsoft.com/office/drawing/2014/main" id="{01A53071-9455-8148-A951-4DC77B7DD25A}"/>
              </a:ext>
            </a:extLst>
          </p:cNvPr>
          <p:cNvSpPr/>
          <p:nvPr/>
        </p:nvSpPr>
        <p:spPr>
          <a:xfrm>
            <a:off x="9385785" y="2240934"/>
            <a:ext cx="987424" cy="7794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5002AA-A980-ED47-A750-6D6BCBF8F99E}"/>
              </a:ext>
            </a:extLst>
          </p:cNvPr>
          <p:cNvSpPr txBox="1"/>
          <p:nvPr/>
        </p:nvSpPr>
        <p:spPr>
          <a:xfrm>
            <a:off x="8282610" y="1354834"/>
            <a:ext cx="3193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 cDNA, fragment, size select, add adaptors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1E9A93-87D4-4144-B6DE-07A7D6F8C659}"/>
              </a:ext>
            </a:extLst>
          </p:cNvPr>
          <p:cNvSpPr txBox="1"/>
          <p:nvPr/>
        </p:nvSpPr>
        <p:spPr>
          <a:xfrm>
            <a:off x="8825949" y="3776914"/>
            <a:ext cx="210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Sequence fragments</a:t>
            </a: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1ADBD46D-E6A5-E04B-B061-4558FBDF9ADF}"/>
              </a:ext>
            </a:extLst>
          </p:cNvPr>
          <p:cNvSpPr/>
          <p:nvPr/>
        </p:nvSpPr>
        <p:spPr>
          <a:xfrm>
            <a:off x="8969860" y="4249426"/>
            <a:ext cx="1819273" cy="1600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B54ADBA8-934D-874C-8040-D1452BFCB93E}"/>
              </a:ext>
            </a:extLst>
          </p:cNvPr>
          <p:cNvSpPr/>
          <p:nvPr/>
        </p:nvSpPr>
        <p:spPr>
          <a:xfrm>
            <a:off x="9611105" y="5180296"/>
            <a:ext cx="1709737" cy="9667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7444A5C9-4DFC-E046-AE60-83C3EBF4422F}"/>
              </a:ext>
            </a:extLst>
          </p:cNvPr>
          <p:cNvSpPr/>
          <p:nvPr/>
        </p:nvSpPr>
        <p:spPr>
          <a:xfrm>
            <a:off x="6644013" y="4511862"/>
            <a:ext cx="1841500" cy="914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391837-EA6F-7D49-952F-5F501741FCB4}"/>
              </a:ext>
            </a:extLst>
          </p:cNvPr>
          <p:cNvSpPr txBox="1"/>
          <p:nvPr/>
        </p:nvSpPr>
        <p:spPr>
          <a:xfrm>
            <a:off x="1171260" y="4450447"/>
            <a:ext cx="401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 to genome/transcriptome assembly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4C68E9-3BB5-3447-BFC6-380CBCFB9E75}"/>
              </a:ext>
            </a:extLst>
          </p:cNvPr>
          <p:cNvSpPr txBox="1"/>
          <p:nvPr/>
        </p:nvSpPr>
        <p:spPr>
          <a:xfrm>
            <a:off x="1805345" y="5962417"/>
            <a:ext cx="2170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Downstream analysis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83D7361-E060-4F41-83FF-9B849D7590BF}"/>
              </a:ext>
            </a:extLst>
          </p:cNvPr>
          <p:cNvCxnSpPr>
            <a:cxnSpLocks/>
          </p:cNvCxnSpPr>
          <p:nvPr/>
        </p:nvCxnSpPr>
        <p:spPr>
          <a:xfrm>
            <a:off x="4446514" y="2378386"/>
            <a:ext cx="10540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CCB30FB-00E0-9D4C-846B-35A28E391F89}"/>
              </a:ext>
            </a:extLst>
          </p:cNvPr>
          <p:cNvCxnSpPr>
            <a:cxnSpLocks/>
          </p:cNvCxnSpPr>
          <p:nvPr/>
        </p:nvCxnSpPr>
        <p:spPr>
          <a:xfrm>
            <a:off x="8128400" y="2371242"/>
            <a:ext cx="10540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A459F3D-B0BC-4149-B01E-B4500DBB6EBA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9879497" y="3207132"/>
            <a:ext cx="0" cy="5697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FD06592-1438-AF4E-9477-779E7256526D}"/>
              </a:ext>
            </a:extLst>
          </p:cNvPr>
          <p:cNvCxnSpPr>
            <a:cxnSpLocks/>
          </p:cNvCxnSpPr>
          <p:nvPr/>
        </p:nvCxnSpPr>
        <p:spPr>
          <a:xfrm flipH="1" flipV="1">
            <a:off x="5277444" y="4653423"/>
            <a:ext cx="1067938" cy="1663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A7723EE-A934-AC43-8E55-2B2B73A0C019}"/>
              </a:ext>
            </a:extLst>
          </p:cNvPr>
          <p:cNvCxnSpPr>
            <a:cxnSpLocks/>
          </p:cNvCxnSpPr>
          <p:nvPr/>
        </p:nvCxnSpPr>
        <p:spPr>
          <a:xfrm>
            <a:off x="2890449" y="5102391"/>
            <a:ext cx="0" cy="664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95800C7-AD23-F14E-9F3A-992A604DEE19}"/>
              </a:ext>
            </a:extLst>
          </p:cNvPr>
          <p:cNvSpPr txBox="1"/>
          <p:nvPr/>
        </p:nvSpPr>
        <p:spPr>
          <a:xfrm>
            <a:off x="7787163" y="2536781"/>
            <a:ext cx="1483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Remove rRNA</a:t>
            </a:r>
          </a:p>
        </p:txBody>
      </p:sp>
    </p:spTree>
    <p:extLst>
      <p:ext uri="{BB962C8B-B14F-4D97-AF65-F5344CB8AC3E}">
        <p14:creationId xmlns:p14="http://schemas.microsoft.com/office/powerpoint/2010/main" val="1188083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Challenges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1B6D4E-8604-DB48-8072-DBA3B6803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Sampling</a:t>
            </a:r>
          </a:p>
          <a:p>
            <a:pPr lvl="1"/>
            <a:r>
              <a:rPr lang="en-US" dirty="0"/>
              <a:t>Purity.  Quantity. Quality</a:t>
            </a:r>
          </a:p>
          <a:p>
            <a:r>
              <a:rPr lang="en-US" dirty="0"/>
              <a:t>RNA abundances vary by orders of magnitude</a:t>
            </a:r>
          </a:p>
          <a:p>
            <a:pPr lvl="1"/>
            <a:r>
              <a:rPr lang="en-US" dirty="0"/>
              <a:t>Highly expressed genes can over power genes of interest</a:t>
            </a:r>
          </a:p>
          <a:p>
            <a:pPr lvl="1"/>
            <a:r>
              <a:rPr lang="en-US" dirty="0"/>
              <a:t>Ribosomal RNA</a:t>
            </a:r>
          </a:p>
          <a:p>
            <a:r>
              <a:rPr lang="en-US" dirty="0"/>
              <a:t>RNA is fragile, needs to be properly handled</a:t>
            </a:r>
          </a:p>
          <a:p>
            <a:r>
              <a:rPr lang="en-US" dirty="0"/>
              <a:t>RNA population turns over quickly in a cell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261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Splicing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1B6D4E-8604-DB48-8072-DBA3B6803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gene can code for multiple variant proteins</a:t>
            </a:r>
          </a:p>
          <a:p>
            <a:pPr lvl="1"/>
            <a:r>
              <a:rPr lang="en-US" dirty="0"/>
              <a:t>Each is termed isoform</a:t>
            </a:r>
          </a:p>
          <a:p>
            <a:r>
              <a:rPr lang="en-US" dirty="0"/>
              <a:t>Occurs regularly in Eukaryotes</a:t>
            </a:r>
          </a:p>
          <a:p>
            <a:pPr lvl="1"/>
            <a:r>
              <a:rPr lang="en-US" dirty="0"/>
              <a:t>Leishmania is one exception</a:t>
            </a:r>
          </a:p>
          <a:p>
            <a:r>
              <a:rPr lang="en-US" dirty="0"/>
              <a:t>In humans ~95% of multi-</a:t>
            </a:r>
            <a:r>
              <a:rPr lang="en-US" dirty="0" err="1"/>
              <a:t>exonic</a:t>
            </a:r>
            <a:r>
              <a:rPr lang="en-US" dirty="0"/>
              <a:t> genes are alternatively spliced</a:t>
            </a:r>
          </a:p>
          <a:p>
            <a:r>
              <a:rPr lang="en-US" dirty="0"/>
              <a:t>Source of variation within and between individuals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380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Splicing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5CF25-D231-7247-B5AB-8D8FEC768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35" y="1317656"/>
            <a:ext cx="6672839" cy="548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29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873EC9C8-2607-C04D-AD71-B8A17D392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600205"/>
            <a:ext cx="10756900" cy="4525963"/>
          </a:xfrm>
        </p:spPr>
        <p:txBody>
          <a:bodyPr>
            <a:normAutofit/>
          </a:bodyPr>
          <a:lstStyle/>
          <a:p>
            <a:r>
              <a:rPr lang="en-US" dirty="0"/>
              <a:t>Biological question?</a:t>
            </a:r>
          </a:p>
          <a:p>
            <a:r>
              <a:rPr lang="en-US" dirty="0"/>
              <a:t>How much sequencing do I need? </a:t>
            </a:r>
          </a:p>
          <a:p>
            <a:r>
              <a:rPr lang="en-US" dirty="0"/>
              <a:t>Type of sequencing</a:t>
            </a:r>
          </a:p>
          <a:p>
            <a:pPr lvl="1"/>
            <a:r>
              <a:rPr lang="en-US" dirty="0"/>
              <a:t>PE vs SE</a:t>
            </a:r>
          </a:p>
          <a:p>
            <a:r>
              <a:rPr lang="en-US" dirty="0"/>
              <a:t>How much multiplexing can I do</a:t>
            </a:r>
          </a:p>
          <a:p>
            <a:r>
              <a:rPr lang="en-US" dirty="0"/>
              <a:t>Pool samples?</a:t>
            </a:r>
          </a:p>
          <a:p>
            <a:r>
              <a:rPr lang="en-US" dirty="0"/>
              <a:t>How many replicates?</a:t>
            </a:r>
          </a:p>
        </p:txBody>
      </p:sp>
    </p:spTree>
    <p:extLst>
      <p:ext uri="{BB962C8B-B14F-4D97-AF65-F5344CB8AC3E}">
        <p14:creationId xmlns:p14="http://schemas.microsoft.com/office/powerpoint/2010/main" val="1262130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873EC9C8-2607-C04D-AD71-B8A17D392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471352"/>
            <a:ext cx="10756900" cy="4995949"/>
          </a:xfrm>
        </p:spPr>
        <p:txBody>
          <a:bodyPr>
            <a:normAutofit/>
          </a:bodyPr>
          <a:lstStyle/>
          <a:p>
            <a:r>
              <a:rPr lang="en-US" dirty="0"/>
              <a:t>How much sequencing do I need?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DC8C21-36F3-E84F-9422-5EAC62542BB5}"/>
              </a:ext>
            </a:extLst>
          </p:cNvPr>
          <p:cNvSpPr txBox="1"/>
          <p:nvPr/>
        </p:nvSpPr>
        <p:spPr>
          <a:xfrm>
            <a:off x="2626822" y="2717369"/>
            <a:ext cx="7734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Humans/Mouse – 15 to 30 million reads per sample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4DF38A-19F0-AE47-906F-361EE18D4638}"/>
              </a:ext>
            </a:extLst>
          </p:cNvPr>
          <p:cNvSpPr txBox="1"/>
          <p:nvPr/>
        </p:nvSpPr>
        <p:spPr>
          <a:xfrm>
            <a:off x="2626822" y="4069115"/>
            <a:ext cx="621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Bacteria – 2 to 4 million reads per sample</a:t>
            </a:r>
          </a:p>
        </p:txBody>
      </p:sp>
    </p:spTree>
    <p:extLst>
      <p:ext uri="{BB962C8B-B14F-4D97-AF65-F5344CB8AC3E}">
        <p14:creationId xmlns:p14="http://schemas.microsoft.com/office/powerpoint/2010/main" val="1435808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314F55E-FD0B-3840-A420-BD55DE73BC87}"/>
              </a:ext>
            </a:extLst>
          </p:cNvPr>
          <p:cNvSpPr/>
          <p:nvPr/>
        </p:nvSpPr>
        <p:spPr>
          <a:xfrm>
            <a:off x="3123202" y="1464196"/>
            <a:ext cx="6660877" cy="51194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4602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EAB9539-5456-2343-8CA0-B5EFA34F4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046159"/>
              </p:ext>
            </p:extLst>
          </p:nvPr>
        </p:nvGraphicFramePr>
        <p:xfrm>
          <a:off x="1603941" y="1479434"/>
          <a:ext cx="9518487" cy="14632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3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8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6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776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Read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Type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00748E"/>
                    </a:solidFill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Platform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00748E"/>
                    </a:solidFill>
                  </a:tcPr>
                </a:tc>
                <a:tc>
                  <a:txBody>
                    <a:bodyPr/>
                    <a:lstStyle/>
                    <a:p>
                      <a:pPr marL="41148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Uses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0074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550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50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Illumina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411480" marR="1245235">
                        <a:lnSpc>
                          <a:spcPts val="2100"/>
                        </a:lnSpc>
                        <a:spcBef>
                          <a:spcPts val="48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Gene Expression Quantification  SNP-finding</a:t>
                      </a:r>
                      <a:endParaRPr sz="1800" dirty="0">
                        <a:latin typeface="Arial"/>
                        <a:cs typeface="Arial"/>
                      </a:endParaRPr>
                    </a:p>
                    <a:p>
                      <a:pPr marL="411480">
                        <a:lnSpc>
                          <a:spcPts val="214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(Good Reference)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BB5D44B-D68C-5940-A8DF-6AF5BCBC79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626885"/>
              </p:ext>
            </p:extLst>
          </p:nvPr>
        </p:nvGraphicFramePr>
        <p:xfrm>
          <a:off x="1603941" y="3172179"/>
          <a:ext cx="9520844" cy="3527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3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9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37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4837">
                <a:tc>
                  <a:txBody>
                    <a:bodyPr/>
                    <a:lstStyle/>
                    <a:p>
                      <a:pPr marL="91440">
                        <a:lnSpc>
                          <a:spcPts val="1989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50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PE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1989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Illumina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9565">
                        <a:lnSpc>
                          <a:spcPts val="196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Above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plus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329565">
                        <a:lnSpc>
                          <a:spcPts val="2130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Splice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 variants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3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100+</a:t>
                      </a:r>
                      <a:r>
                        <a:rPr sz="18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PE</a:t>
                      </a:r>
                    </a:p>
                  </a:txBody>
                  <a:tcPr marL="0" marR="0" marB="0"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Illumina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B="0"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329565" marR="1981200">
                        <a:lnSpc>
                          <a:spcPts val="2100"/>
                        </a:lnSpc>
                        <a:spcBef>
                          <a:spcPts val="48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Above plus 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Transcriptome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assembly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marL="329565">
                        <a:lnSpc>
                          <a:spcPts val="208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DE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within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gene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families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3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200+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B="0"/>
                </a:tc>
                <a:tc>
                  <a:txBody>
                    <a:bodyPr/>
                    <a:lstStyle/>
                    <a:p>
                      <a:pPr marL="123189" marR="323850">
                        <a:lnSpc>
                          <a:spcPts val="2100"/>
                        </a:lnSpc>
                        <a:spcBef>
                          <a:spcPts val="480"/>
                        </a:spcBef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Ion</a:t>
                      </a:r>
                      <a:r>
                        <a:rPr sz="18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Torrent 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Sanger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0960" marB="0"/>
                </a:tc>
                <a:tc>
                  <a:txBody>
                    <a:bodyPr/>
                    <a:lstStyle/>
                    <a:p>
                      <a:pPr marL="329565" marR="1981200">
                        <a:lnSpc>
                          <a:spcPts val="2100"/>
                        </a:lnSpc>
                        <a:spcBef>
                          <a:spcPts val="480"/>
                        </a:spcBef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Splice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variants  </a:t>
                      </a:r>
                      <a:r>
                        <a:rPr sz="1800" spc="-10" dirty="0">
                          <a:latin typeface="Arial"/>
                          <a:cs typeface="Arial"/>
                        </a:rPr>
                        <a:t>Transcriptome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assembly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6096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41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2055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454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23189">
                        <a:lnSpc>
                          <a:spcPts val="2130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Nanopore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9565">
                        <a:lnSpc>
                          <a:spcPts val="2055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Haplotypes</a:t>
                      </a:r>
                      <a:endParaRPr sz="1800" dirty="0">
                        <a:latin typeface="Arial"/>
                        <a:cs typeface="Arial"/>
                      </a:endParaRPr>
                    </a:p>
                    <a:p>
                      <a:pPr marL="329565">
                        <a:lnSpc>
                          <a:spcPts val="2130"/>
                        </a:lnSpc>
                      </a:pPr>
                      <a:r>
                        <a:rPr sz="1800" spc="-70" dirty="0">
                          <a:latin typeface="Arial"/>
                          <a:cs typeface="Arial"/>
                        </a:rPr>
                        <a:t>Too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large for</a:t>
                      </a:r>
                      <a:r>
                        <a:rPr sz="18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latin typeface="Arial"/>
                          <a:cs typeface="Arial"/>
                        </a:rPr>
                        <a:t>DE</a:t>
                      </a: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036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E9FEDC-3B0C-AD48-A7F3-5EAA55258EE8}"/>
              </a:ext>
            </a:extLst>
          </p:cNvPr>
          <p:cNvGrpSpPr/>
          <p:nvPr/>
        </p:nvGrpSpPr>
        <p:grpSpPr>
          <a:xfrm>
            <a:off x="2274487" y="1436090"/>
            <a:ext cx="8290989" cy="5058697"/>
            <a:chOff x="676800" y="618392"/>
            <a:chExt cx="6595200" cy="434761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813BA38-42B8-8943-BF1A-B183BE6BD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800" y="618392"/>
              <a:ext cx="6595200" cy="348477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80C7577-1BE1-524F-AA82-41FDCD8FE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000" y="4135401"/>
              <a:ext cx="6357600" cy="830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724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4667"/>
            <a:ext cx="11582400" cy="962887"/>
          </a:xfrm>
        </p:spPr>
        <p:txBody>
          <a:bodyPr/>
          <a:lstStyle/>
          <a:p>
            <a:r>
              <a:rPr lang="en-US" dirty="0"/>
              <a:t>Today’s Instructor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394" y="2363329"/>
            <a:ext cx="10758811" cy="3998806"/>
          </a:xfrm>
        </p:spPr>
        <p:txBody>
          <a:bodyPr/>
          <a:lstStyle/>
          <a:p>
            <a:r>
              <a:rPr lang="en-US" dirty="0"/>
              <a:t>Bioinformatics and Computational Biosciences Branch (BCBB), NIAID</a:t>
            </a:r>
          </a:p>
          <a:p>
            <a:r>
              <a:rPr lang="en-US" dirty="0"/>
              <a:t>National Institutes of Health, Bethesda, MD USA</a:t>
            </a:r>
          </a:p>
          <a:p>
            <a:r>
              <a:rPr lang="en-US" dirty="0"/>
              <a:t>NIH - Rocky Mountain Labs, Hamilton, MT USA</a:t>
            </a:r>
          </a:p>
          <a:p>
            <a:r>
              <a:rPr lang="en-US" dirty="0"/>
              <a:t>Contact our team via email: </a:t>
            </a:r>
          </a:p>
          <a:p>
            <a:pPr lvl="1"/>
            <a:r>
              <a:rPr lang="en-US" dirty="0"/>
              <a:t>Listserv: </a:t>
            </a:r>
            <a:r>
              <a:rPr lang="en-US" u="sng" dirty="0">
                <a:hlinkClick r:id="rId2"/>
              </a:rPr>
              <a:t>ACE-GLOBAL-ANNOUNCE@list.nih.gov</a:t>
            </a:r>
            <a:endParaRPr lang="en-US" u="sng" dirty="0"/>
          </a:p>
          <a:p>
            <a:pPr lvl="1"/>
            <a:r>
              <a:rPr lang="en-US" dirty="0"/>
              <a:t>Instructor: </a:t>
            </a:r>
            <a:r>
              <a:rPr lang="en-US" dirty="0">
                <a:hlinkClick r:id="rId3"/>
              </a:rPr>
              <a:t>brendan.jeffrey@nih.gov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1395" y="1443647"/>
            <a:ext cx="1056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/>
                <a:cs typeface="Arial"/>
              </a:rPr>
              <a:t>Brendan Jeffrey, Ph.D.  Molecular and Cellular Biology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4294967295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96651D66-C80A-954B-A038-45CCFA327C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26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26022-AECC-9241-AB4F-36B01FCFF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6-8 nucleotide barcodes added to samples during library prep</a:t>
            </a:r>
          </a:p>
          <a:p>
            <a:r>
              <a:rPr lang="en-US" dirty="0"/>
              <a:t>Pool samples into same sequencing lane</a:t>
            </a:r>
          </a:p>
          <a:p>
            <a:pPr lvl="1"/>
            <a:r>
              <a:rPr lang="en-US" dirty="0"/>
              <a:t>Mitigates lane effects</a:t>
            </a:r>
          </a:p>
          <a:p>
            <a:pPr lvl="1"/>
            <a:r>
              <a:rPr lang="en-US" dirty="0"/>
              <a:t>Maximizes sequencing efficiency</a:t>
            </a:r>
          </a:p>
        </p:txBody>
      </p:sp>
    </p:spTree>
    <p:extLst>
      <p:ext uri="{BB962C8B-B14F-4D97-AF65-F5344CB8AC3E}">
        <p14:creationId xmlns:p14="http://schemas.microsoft.com/office/powerpoint/2010/main" val="223113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Multiplexing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6FD05334-ACE9-BA45-8D1F-18A3314CD298}"/>
              </a:ext>
            </a:extLst>
          </p:cNvPr>
          <p:cNvSpPr/>
          <p:nvPr/>
        </p:nvSpPr>
        <p:spPr>
          <a:xfrm>
            <a:off x="2200109" y="1255222"/>
            <a:ext cx="8007682" cy="56027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6509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FCC3E-BE5F-4B49-B218-55110644D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276009"/>
            <a:ext cx="10756900" cy="4525963"/>
          </a:xfrm>
        </p:spPr>
        <p:txBody>
          <a:bodyPr/>
          <a:lstStyle/>
          <a:p>
            <a:r>
              <a:rPr lang="en-US" dirty="0"/>
              <a:t>Biological replicates necessary for statistical </a:t>
            </a:r>
            <a:r>
              <a:rPr lang="en-US" dirty="0" err="1"/>
              <a:t>analaysis</a:t>
            </a:r>
            <a:endParaRPr lang="en-US" dirty="0"/>
          </a:p>
          <a:p>
            <a:pPr lvl="1"/>
            <a:r>
              <a:rPr lang="en-US" dirty="0"/>
              <a:t>More = better</a:t>
            </a:r>
          </a:p>
          <a:p>
            <a:pPr lvl="1"/>
            <a:endParaRPr lang="en-US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D3E9C85-654E-234F-B790-848C4F3A6423}"/>
              </a:ext>
            </a:extLst>
          </p:cNvPr>
          <p:cNvSpPr/>
          <p:nvPr/>
        </p:nvSpPr>
        <p:spPr>
          <a:xfrm>
            <a:off x="4303608" y="1945178"/>
            <a:ext cx="5530347" cy="4738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8611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Replicates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A845D734-9265-CB45-883A-8DE129EE7A92}"/>
              </a:ext>
            </a:extLst>
          </p:cNvPr>
          <p:cNvSpPr/>
          <p:nvPr/>
        </p:nvSpPr>
        <p:spPr>
          <a:xfrm>
            <a:off x="2587793" y="1401878"/>
            <a:ext cx="7232314" cy="52164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3888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Control</a:t>
            </a:r>
          </a:p>
        </p:txBody>
      </p:sp>
      <p:sp>
        <p:nvSpPr>
          <p:cNvPr id="7" name="Shape 244">
            <a:extLst>
              <a:ext uri="{FF2B5EF4-FFF2-40B4-BE49-F238E27FC236}">
                <a16:creationId xmlns:a16="http://schemas.microsoft.com/office/drawing/2014/main" id="{8232D415-1CCD-914A-B4CC-12F239804741}"/>
              </a:ext>
            </a:extLst>
          </p:cNvPr>
          <p:cNvSpPr/>
          <p:nvPr/>
        </p:nvSpPr>
        <p:spPr>
          <a:xfrm>
            <a:off x="1192824" y="1899572"/>
            <a:ext cx="8866210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900"/>
            </a:pPr>
            <a:r>
              <a:rPr sz="1600" dirty="0">
                <a:latin typeface="Monaco" pitchFamily="2" charset="0"/>
                <a:cs typeface="Angsana New" panose="02020603050405020304" pitchFamily="18" charset="-34"/>
              </a:rPr>
              <a:t>@M03264:1:000000000-AB9MU:1:1101:9844:1771 1:N:0:5</a:t>
            </a:r>
          </a:p>
          <a:p>
            <a:pPr algn="l">
              <a:defRPr sz="1900"/>
            </a:pPr>
            <a:r>
              <a:rPr sz="1600" dirty="0">
                <a:latin typeface="Monaco" pitchFamily="2" charset="0"/>
                <a:cs typeface="Angsana New" panose="02020603050405020304" pitchFamily="18" charset="-34"/>
              </a:rPr>
              <a:t>TATTCTGTGACTAGATTTTTTGAGAATAAATCAGAATACAATTCATTCTTTGATATACAAGTATCGCCCAT</a:t>
            </a:r>
          </a:p>
          <a:p>
            <a:pPr algn="l">
              <a:defRPr sz="1900"/>
            </a:pPr>
            <a:r>
              <a:rPr sz="1600" dirty="0">
                <a:latin typeface="Monaco" pitchFamily="2" charset="0"/>
                <a:cs typeface="Angsana New" panose="02020603050405020304" pitchFamily="18" charset="-34"/>
              </a:rPr>
              <a:t>+</a:t>
            </a:r>
          </a:p>
          <a:p>
            <a:pPr algn="l">
              <a:defRPr sz="1900"/>
            </a:pPr>
            <a:r>
              <a:rPr sz="1600" dirty="0">
                <a:latin typeface="Monaco" pitchFamily="2" charset="0"/>
                <a:cs typeface="Angsana New" panose="02020603050405020304" pitchFamily="18" charset="-34"/>
              </a:rPr>
              <a:t>CGGGGGGGGGGGGGGGGGGGGGGGGGGGGGGGGFC&lt;FCFFDGGGGGGGGGGGCGFGGGFFFGGGGGGGGGG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7B6315-D00D-C949-8F75-41055798BF82}"/>
              </a:ext>
            </a:extLst>
          </p:cNvPr>
          <p:cNvSpPr txBox="1"/>
          <p:nvPr/>
        </p:nvSpPr>
        <p:spPr>
          <a:xfrm>
            <a:off x="825500" y="1336430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format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F8C423-663B-5F41-9F4E-404B92B74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373" y="3088526"/>
            <a:ext cx="7237535" cy="342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92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Control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7B6315-D00D-C949-8F75-41055798BF82}"/>
              </a:ext>
            </a:extLst>
          </p:cNvPr>
          <p:cNvSpPr txBox="1"/>
          <p:nvPr/>
        </p:nvSpPr>
        <p:spPr>
          <a:xfrm>
            <a:off x="825500" y="1336430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format</a:t>
            </a:r>
          </a:p>
        </p:txBody>
      </p:sp>
      <p:graphicFrame>
        <p:nvGraphicFramePr>
          <p:cNvPr id="9" name="Table 245">
            <a:extLst>
              <a:ext uri="{FF2B5EF4-FFF2-40B4-BE49-F238E27FC236}">
                <a16:creationId xmlns:a16="http://schemas.microsoft.com/office/drawing/2014/main" id="{C77236A8-11D9-3E41-B088-A26049064CA1}"/>
              </a:ext>
            </a:extLst>
          </p:cNvPr>
          <p:cNvGraphicFramePr/>
          <p:nvPr/>
        </p:nvGraphicFramePr>
        <p:xfrm>
          <a:off x="1936352" y="3324376"/>
          <a:ext cx="8535195" cy="3178024"/>
        </p:xfrm>
        <a:graphic>
          <a:graphicData uri="http://schemas.openxmlformats.org/drawingml/2006/table">
            <a:tbl>
              <a:tblPr bandRow="1"/>
              <a:tblGrid>
                <a:gridCol w="2845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5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5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94506">
                <a:tc>
                  <a:txBody>
                    <a:bodyPr/>
                    <a:lstStyle/>
                    <a:p>
                      <a:pPr defTabSz="914400"/>
                      <a:r>
                        <a:rPr sz="19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Quality Score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9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Probability of Incorrect Base Call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9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Inferred Base Call Accuracy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4506">
                <a:tc>
                  <a:txBody>
                    <a:bodyPr/>
                    <a:lstStyle/>
                    <a:p>
                      <a:pPr defTabSz="914400"/>
                      <a:r>
                        <a:rPr sz="1900"/>
                        <a:t>10 (Q10)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900" dirty="0"/>
                        <a:t>1 in 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900"/>
                        <a:t>90%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506">
                <a:tc>
                  <a:txBody>
                    <a:bodyPr/>
                    <a:lstStyle/>
                    <a:p>
                      <a:pPr defTabSz="914400"/>
                      <a:r>
                        <a:rPr sz="1900"/>
                        <a:t>20 (Q20)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900"/>
                        <a:t>1 in 100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900"/>
                        <a:t>99%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4506">
                <a:tc>
                  <a:txBody>
                    <a:bodyPr/>
                    <a:lstStyle/>
                    <a:p>
                      <a:pPr defTabSz="914400"/>
                      <a:r>
                        <a:rPr sz="1900" dirty="0"/>
                        <a:t>30 (Q30)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900"/>
                        <a:t>1 in 1000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900" dirty="0"/>
                        <a:t>99.9%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hape 244">
            <a:extLst>
              <a:ext uri="{FF2B5EF4-FFF2-40B4-BE49-F238E27FC236}">
                <a16:creationId xmlns:a16="http://schemas.microsoft.com/office/drawing/2014/main" id="{CA1D6265-D6CB-1F48-9FCA-FFC4C6F3DFF7}"/>
              </a:ext>
            </a:extLst>
          </p:cNvPr>
          <p:cNvSpPr/>
          <p:nvPr/>
        </p:nvSpPr>
        <p:spPr>
          <a:xfrm>
            <a:off x="1192824" y="1899572"/>
            <a:ext cx="8866210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900"/>
            </a:pPr>
            <a:r>
              <a:rPr sz="1600" dirty="0">
                <a:latin typeface="Monaco" pitchFamily="2" charset="0"/>
                <a:cs typeface="Angsana New" panose="02020603050405020304" pitchFamily="18" charset="-34"/>
              </a:rPr>
              <a:t>@M03264:1:000000000-AB9MU:1:1101:9844:1771 1:N:0:5</a:t>
            </a:r>
          </a:p>
          <a:p>
            <a:pPr algn="l">
              <a:defRPr sz="1900"/>
            </a:pPr>
            <a:r>
              <a:rPr sz="1600" dirty="0">
                <a:latin typeface="Monaco" pitchFamily="2" charset="0"/>
                <a:cs typeface="Angsana New" panose="02020603050405020304" pitchFamily="18" charset="-34"/>
              </a:rPr>
              <a:t>TATTCTGTGACTAGATTTTTTGAGAATAAATCAGAATACAATTCATTCTTTGATATACAAGTATCGCCCAT</a:t>
            </a:r>
          </a:p>
          <a:p>
            <a:pPr algn="l">
              <a:defRPr sz="1900"/>
            </a:pPr>
            <a:r>
              <a:rPr sz="1600" dirty="0">
                <a:latin typeface="Monaco" pitchFamily="2" charset="0"/>
                <a:cs typeface="Angsana New" panose="02020603050405020304" pitchFamily="18" charset="-34"/>
              </a:rPr>
              <a:t>+</a:t>
            </a:r>
          </a:p>
          <a:p>
            <a:pPr algn="l">
              <a:defRPr sz="1900"/>
            </a:pPr>
            <a:r>
              <a:rPr sz="1600" dirty="0">
                <a:latin typeface="Monaco" pitchFamily="2" charset="0"/>
                <a:cs typeface="Angsana New" panose="02020603050405020304" pitchFamily="18" charset="-34"/>
              </a:rPr>
              <a:t>CGGGGGGGGGGGGGGGGGGGGGGGGGGGGGGGGFC&lt;FCFFDGGGGGGGGGGGCGFGGGFFFGGGGGGGGGG</a:t>
            </a:r>
          </a:p>
        </p:txBody>
      </p:sp>
    </p:spTree>
    <p:extLst>
      <p:ext uri="{BB962C8B-B14F-4D97-AF65-F5344CB8AC3E}">
        <p14:creationId xmlns:p14="http://schemas.microsoft.com/office/powerpoint/2010/main" val="324254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Control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159CFCD-C9E6-6243-AA28-E57E122A20F8}"/>
              </a:ext>
            </a:extLst>
          </p:cNvPr>
          <p:cNvSpPr/>
          <p:nvPr/>
        </p:nvSpPr>
        <p:spPr>
          <a:xfrm>
            <a:off x="6068290" y="2402378"/>
            <a:ext cx="6123709" cy="4455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FC3BE71A-3411-F74B-89B4-6AEB446F7CC4}"/>
              </a:ext>
            </a:extLst>
          </p:cNvPr>
          <p:cNvSpPr/>
          <p:nvPr/>
        </p:nvSpPr>
        <p:spPr>
          <a:xfrm>
            <a:off x="825500" y="1334511"/>
            <a:ext cx="5300980" cy="38609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2097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</a:t>
            </a:r>
            <a:r>
              <a:rPr lang="en-US" dirty="0" err="1"/>
              <a:t>RNAseq</a:t>
            </a:r>
            <a:r>
              <a:rPr lang="en-US" dirty="0"/>
              <a:t> 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B447A-D909-014E-8C5A-B137BEA2F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Splice aware?</a:t>
            </a:r>
          </a:p>
          <a:p>
            <a:pPr lvl="1"/>
            <a:r>
              <a:rPr lang="en-US" dirty="0" err="1"/>
              <a:t>TopHat</a:t>
            </a:r>
            <a:r>
              <a:rPr lang="en-US" dirty="0"/>
              <a:t>, HISAT2, </a:t>
            </a:r>
          </a:p>
          <a:p>
            <a:pPr lvl="1"/>
            <a:r>
              <a:rPr lang="en-US" dirty="0"/>
              <a:t>STAR, </a:t>
            </a:r>
            <a:r>
              <a:rPr lang="en-US" dirty="0" err="1"/>
              <a:t>Kallisto</a:t>
            </a:r>
            <a:endParaRPr lang="en-US" dirty="0"/>
          </a:p>
          <a:p>
            <a:r>
              <a:rPr lang="en-US" dirty="0"/>
              <a:t>bowtie2</a:t>
            </a:r>
          </a:p>
          <a:p>
            <a:endParaRPr lang="en-US" dirty="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50E5F077-FC38-D941-8425-706A50EC65C8}"/>
              </a:ext>
            </a:extLst>
          </p:cNvPr>
          <p:cNvSpPr/>
          <p:nvPr/>
        </p:nvSpPr>
        <p:spPr>
          <a:xfrm>
            <a:off x="5350625" y="1400698"/>
            <a:ext cx="6381403" cy="52577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3636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Files SAM/BAM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D1F056-B63D-2043-B904-0A1FBC61626C}"/>
              </a:ext>
            </a:extLst>
          </p:cNvPr>
          <p:cNvSpPr/>
          <p:nvPr/>
        </p:nvSpPr>
        <p:spPr>
          <a:xfrm>
            <a:off x="1072343" y="1908803"/>
            <a:ext cx="109062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M03509:58:000000000-B5VDH:1:1107:21218:7668	99	NC_001318.1	155	42	75M	=	162	80	ATTTTGTTTTCAAAATAAATTAACTACTTCTCGATGGGAATTCCCTAAAGAAGATTTAATTAAAAAAAAAATAAA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7BA10E-BE71-904C-925A-C95C82246260}"/>
              </a:ext>
            </a:extLst>
          </p:cNvPr>
          <p:cNvSpPr txBox="1"/>
          <p:nvPr/>
        </p:nvSpPr>
        <p:spPr>
          <a:xfrm>
            <a:off x="1072343" y="2555134"/>
            <a:ext cx="9636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&lt;CCCCGGGF?FFDAF9FGGC@CFGGFF9FAF@@FECF@FGG&lt;E9EFFGGDFGGGGFFGEGGFADFDFCFC:EFGG	AS:i:0	XN:i:0	XM:i:0	XO:i:0	XG:i:0	NM:i:0	MD:Z:75	</a:t>
            </a:r>
            <a:r>
              <a:rPr lang="en-US" dirty="0" err="1"/>
              <a:t>YS:i</a:t>
            </a:r>
            <a:r>
              <a:rPr lang="en-US" dirty="0"/>
              <a:t>:-11	YT:Z:CP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4EF25E-7598-B649-B35E-B0F734BC0756}"/>
              </a:ext>
            </a:extLst>
          </p:cNvPr>
          <p:cNvSpPr/>
          <p:nvPr/>
        </p:nvSpPr>
        <p:spPr>
          <a:xfrm>
            <a:off x="1072343" y="1288318"/>
            <a:ext cx="4722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samtools.github.io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hts</a:t>
            </a:r>
            <a:r>
              <a:rPr lang="en-US" dirty="0">
                <a:hlinkClick r:id="rId3"/>
              </a:rPr>
              <a:t>-specs/SAMv1.pdf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FB09FE-4A7E-6F4D-A21D-C4696A63A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655" y="3491344"/>
            <a:ext cx="9171755" cy="308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262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Mapped Reads - IGV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B1E54B-38B2-E24C-A1F2-3E8123EA2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475" y="1413163"/>
            <a:ext cx="5039475" cy="5270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D26B0B-8466-D440-A45D-232DB078C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911" y="1413163"/>
            <a:ext cx="4295024" cy="532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67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RNA-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500" y="1482218"/>
            <a:ext cx="10756900" cy="5014447"/>
          </a:xfrm>
        </p:spPr>
        <p:txBody>
          <a:bodyPr/>
          <a:lstStyle/>
          <a:p>
            <a:r>
              <a:rPr lang="en-US" dirty="0"/>
              <a:t>RNA sequencing uses next-generation sequencing to reveal presence and quantity of RNA in a biological sample at a given moment in time</a:t>
            </a:r>
          </a:p>
          <a:p>
            <a:r>
              <a:rPr lang="en-US" dirty="0"/>
              <a:t>Previously used microarrays</a:t>
            </a:r>
          </a:p>
          <a:p>
            <a:pPr lvl="1"/>
            <a:r>
              <a:rPr lang="en-US" dirty="0"/>
              <a:t>Needed to know genome a priori</a:t>
            </a:r>
          </a:p>
          <a:p>
            <a:pPr lvl="1"/>
            <a:r>
              <a:rPr lang="en-US" dirty="0"/>
              <a:t>Poor quantification of low and high expressed genes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397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E517D-A670-7A44-A2F7-815A1DB00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Obtain raw sequenced data</a:t>
            </a:r>
          </a:p>
          <a:p>
            <a:r>
              <a:rPr lang="en-US" dirty="0"/>
              <a:t>QC trimming</a:t>
            </a:r>
          </a:p>
          <a:p>
            <a:r>
              <a:rPr lang="en-US" dirty="0"/>
              <a:t>Align/assemble reads</a:t>
            </a:r>
          </a:p>
          <a:p>
            <a:r>
              <a:rPr lang="en-US" dirty="0"/>
              <a:t>Process alignment with appropriate tool for goal</a:t>
            </a:r>
          </a:p>
          <a:p>
            <a:r>
              <a:rPr lang="en-US" dirty="0"/>
              <a:t>Post process </a:t>
            </a:r>
          </a:p>
          <a:p>
            <a:pPr lvl="1"/>
            <a:r>
              <a:rPr lang="en-US" dirty="0"/>
              <a:t>Importing counts tables into downstream software</a:t>
            </a:r>
          </a:p>
          <a:p>
            <a:pPr lvl="1"/>
            <a:r>
              <a:rPr lang="en-US" dirty="0"/>
              <a:t>R, </a:t>
            </a:r>
            <a:r>
              <a:rPr lang="en-US" dirty="0" err="1"/>
              <a:t>matlab</a:t>
            </a:r>
            <a:r>
              <a:rPr lang="en-US" dirty="0"/>
              <a:t>, </a:t>
            </a:r>
            <a:r>
              <a:rPr lang="en-US" dirty="0" err="1"/>
              <a:t>cytoscape</a:t>
            </a:r>
            <a:endParaRPr lang="en-US" dirty="0"/>
          </a:p>
          <a:p>
            <a:r>
              <a:rPr lang="en-US" dirty="0"/>
              <a:t>Summarize and visualize</a:t>
            </a:r>
          </a:p>
          <a:p>
            <a:pPr lvl="1"/>
            <a:r>
              <a:rPr lang="en-US" dirty="0"/>
              <a:t>Create gene lists, prioritize candidates for validation</a:t>
            </a:r>
          </a:p>
        </p:txBody>
      </p:sp>
    </p:spTree>
    <p:extLst>
      <p:ext uri="{BB962C8B-B14F-4D97-AF65-F5344CB8AC3E}">
        <p14:creationId xmlns:p14="http://schemas.microsoft.com/office/powerpoint/2010/main" val="3673411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Workflows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6348D-A2DA-664D-B4FA-5C1C5ABCACE3}"/>
              </a:ext>
            </a:extLst>
          </p:cNvPr>
          <p:cNvSpPr txBox="1"/>
          <p:nvPr/>
        </p:nvSpPr>
        <p:spPr>
          <a:xfrm>
            <a:off x="5393618" y="1949480"/>
            <a:ext cx="190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QC trimmed reads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07D12C-5080-BB4C-844D-5E97860FCE42}"/>
              </a:ext>
            </a:extLst>
          </p:cNvPr>
          <p:cNvSpPr txBox="1"/>
          <p:nvPr/>
        </p:nvSpPr>
        <p:spPr>
          <a:xfrm>
            <a:off x="5700690" y="1553167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2717D6-EA22-224F-9BF9-E6836BB3423D}"/>
              </a:ext>
            </a:extLst>
          </p:cNvPr>
          <p:cNvSpPr txBox="1"/>
          <p:nvPr/>
        </p:nvSpPr>
        <p:spPr>
          <a:xfrm>
            <a:off x="8647526" y="1553167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 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FE4C89-FAA6-F047-89A0-A4267F162671}"/>
              </a:ext>
            </a:extLst>
          </p:cNvPr>
          <p:cNvSpPr txBox="1"/>
          <p:nvPr/>
        </p:nvSpPr>
        <p:spPr>
          <a:xfrm>
            <a:off x="8336447" y="1949480"/>
            <a:ext cx="190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QC trimmed reads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129381-BB69-274B-A3C2-0C946CD87DFB}"/>
              </a:ext>
            </a:extLst>
          </p:cNvPr>
          <p:cNvSpPr txBox="1"/>
          <p:nvPr/>
        </p:nvSpPr>
        <p:spPr>
          <a:xfrm>
            <a:off x="4013813" y="2466212"/>
            <a:ext cx="95526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bowtie2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360525-BC86-5447-9185-AD4EF9679C3F}"/>
              </a:ext>
            </a:extLst>
          </p:cNvPr>
          <p:cNvSpPr txBox="1"/>
          <p:nvPr/>
        </p:nvSpPr>
        <p:spPr>
          <a:xfrm>
            <a:off x="5393618" y="3109390"/>
            <a:ext cx="158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MappedA.bam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65DCC9-E7E7-E243-8121-139D7BDBE6C7}"/>
              </a:ext>
            </a:extLst>
          </p:cNvPr>
          <p:cNvSpPr txBox="1"/>
          <p:nvPr/>
        </p:nvSpPr>
        <p:spPr>
          <a:xfrm>
            <a:off x="8647526" y="3131803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MappedB.bam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3C4CA6-EA2C-3949-BF54-9233968415C3}"/>
              </a:ext>
            </a:extLst>
          </p:cNvPr>
          <p:cNvSpPr txBox="1"/>
          <p:nvPr/>
        </p:nvSpPr>
        <p:spPr>
          <a:xfrm>
            <a:off x="4099926" y="3659457"/>
            <a:ext cx="78303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HTSeq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6B29C9-03EA-1746-9DC8-E23500D23AD9}"/>
              </a:ext>
            </a:extLst>
          </p:cNvPr>
          <p:cNvSpPr txBox="1"/>
          <p:nvPr/>
        </p:nvSpPr>
        <p:spPr>
          <a:xfrm>
            <a:off x="5444537" y="4179390"/>
            <a:ext cx="10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Counts_A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59130C-EE49-9E43-AD0A-B363FBEFE44B}"/>
              </a:ext>
            </a:extLst>
          </p:cNvPr>
          <p:cNvSpPr txBox="1"/>
          <p:nvPr/>
        </p:nvSpPr>
        <p:spPr>
          <a:xfrm>
            <a:off x="8890637" y="4176190"/>
            <a:ext cx="107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Counts_B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348D35-0DCB-5F4F-A0AA-D3B90902AB2A}"/>
              </a:ext>
            </a:extLst>
          </p:cNvPr>
          <p:cNvSpPr txBox="1"/>
          <p:nvPr/>
        </p:nvSpPr>
        <p:spPr>
          <a:xfrm>
            <a:off x="6946185" y="4697547"/>
            <a:ext cx="1555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Counts_matrix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7180BE-9717-B94C-87B1-7A531F814A0D}"/>
              </a:ext>
            </a:extLst>
          </p:cNvPr>
          <p:cNvCxnSpPr>
            <a:cxnSpLocks/>
          </p:cNvCxnSpPr>
          <p:nvPr/>
        </p:nvCxnSpPr>
        <p:spPr>
          <a:xfrm>
            <a:off x="6190602" y="2318812"/>
            <a:ext cx="0" cy="664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0EF1F0-EA21-F943-81BC-496ACF189D57}"/>
              </a:ext>
            </a:extLst>
          </p:cNvPr>
          <p:cNvCxnSpPr>
            <a:cxnSpLocks/>
          </p:cNvCxnSpPr>
          <p:nvPr/>
        </p:nvCxnSpPr>
        <p:spPr>
          <a:xfrm>
            <a:off x="9427024" y="2318812"/>
            <a:ext cx="0" cy="664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89AECC-BDCD-3647-A81D-F45FE04394C1}"/>
              </a:ext>
            </a:extLst>
          </p:cNvPr>
          <p:cNvCxnSpPr>
            <a:cxnSpLocks/>
          </p:cNvCxnSpPr>
          <p:nvPr/>
        </p:nvCxnSpPr>
        <p:spPr>
          <a:xfrm>
            <a:off x="12663446" y="2751073"/>
            <a:ext cx="0" cy="664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BB8B3A0-B45B-3945-960E-52AE435C4F7D}"/>
              </a:ext>
            </a:extLst>
          </p:cNvPr>
          <p:cNvCxnSpPr>
            <a:cxnSpLocks/>
          </p:cNvCxnSpPr>
          <p:nvPr/>
        </p:nvCxnSpPr>
        <p:spPr>
          <a:xfrm>
            <a:off x="6190602" y="3512057"/>
            <a:ext cx="0" cy="664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A488C69-9CFB-AC43-85BB-99FD4542088E}"/>
              </a:ext>
            </a:extLst>
          </p:cNvPr>
          <p:cNvCxnSpPr>
            <a:cxnSpLocks/>
          </p:cNvCxnSpPr>
          <p:nvPr/>
        </p:nvCxnSpPr>
        <p:spPr>
          <a:xfrm>
            <a:off x="9427024" y="3501135"/>
            <a:ext cx="0" cy="664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B71C068-6F33-9E49-82FA-F87A2FBD8858}"/>
              </a:ext>
            </a:extLst>
          </p:cNvPr>
          <p:cNvCxnSpPr>
            <a:cxnSpLocks/>
          </p:cNvCxnSpPr>
          <p:nvPr/>
        </p:nvCxnSpPr>
        <p:spPr>
          <a:xfrm>
            <a:off x="6625634" y="4479104"/>
            <a:ext cx="972199" cy="218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C8C0C73-A35F-824E-87C2-C4AA69ACC752}"/>
              </a:ext>
            </a:extLst>
          </p:cNvPr>
          <p:cNvCxnSpPr>
            <a:cxnSpLocks/>
          </p:cNvCxnSpPr>
          <p:nvPr/>
        </p:nvCxnSpPr>
        <p:spPr>
          <a:xfrm flipH="1">
            <a:off x="7850347" y="4479104"/>
            <a:ext cx="972199" cy="218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681D030-09F7-4845-AE9A-042A8C35D318}"/>
              </a:ext>
            </a:extLst>
          </p:cNvPr>
          <p:cNvSpPr txBox="1"/>
          <p:nvPr/>
        </p:nvSpPr>
        <p:spPr>
          <a:xfrm>
            <a:off x="6990560" y="5675516"/>
            <a:ext cx="13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CFA73EF-B039-CA49-B1C5-A67B896C509F}"/>
              </a:ext>
            </a:extLst>
          </p:cNvPr>
          <p:cNvCxnSpPr>
            <a:cxnSpLocks/>
          </p:cNvCxnSpPr>
          <p:nvPr/>
        </p:nvCxnSpPr>
        <p:spPr>
          <a:xfrm>
            <a:off x="7724090" y="5066879"/>
            <a:ext cx="0" cy="664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7D4B49E-5EC0-EF4C-89D2-B7855DE99A33}"/>
              </a:ext>
            </a:extLst>
          </p:cNvPr>
          <p:cNvSpPr txBox="1"/>
          <p:nvPr/>
        </p:nvSpPr>
        <p:spPr>
          <a:xfrm>
            <a:off x="5645196" y="5214279"/>
            <a:ext cx="89736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DESeq2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A1961C-FB1E-D044-8DC7-B265A72E0418}"/>
              </a:ext>
            </a:extLst>
          </p:cNvPr>
          <p:cNvSpPr txBox="1"/>
          <p:nvPr/>
        </p:nvSpPr>
        <p:spPr>
          <a:xfrm>
            <a:off x="1292176" y="1687278"/>
            <a:ext cx="200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Prokaryote</a:t>
            </a:r>
          </a:p>
        </p:txBody>
      </p:sp>
    </p:spTree>
    <p:extLst>
      <p:ext uri="{BB962C8B-B14F-4D97-AF65-F5344CB8AC3E}">
        <p14:creationId xmlns:p14="http://schemas.microsoft.com/office/powerpoint/2010/main" val="1019722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Workflows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BC85D-C03B-BD45-B300-517B11404AAD}"/>
              </a:ext>
            </a:extLst>
          </p:cNvPr>
          <p:cNvSpPr txBox="1"/>
          <p:nvPr/>
        </p:nvSpPr>
        <p:spPr>
          <a:xfrm>
            <a:off x="1292176" y="1687278"/>
            <a:ext cx="1856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Eukaryote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493742-E217-8E42-94A4-2757A2B50331}"/>
              </a:ext>
            </a:extLst>
          </p:cNvPr>
          <p:cNvSpPr txBox="1"/>
          <p:nvPr/>
        </p:nvSpPr>
        <p:spPr>
          <a:xfrm>
            <a:off x="5393618" y="1949480"/>
            <a:ext cx="190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QC trimmed reads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653862-6452-BD48-B524-E07AD9FB0AA9}"/>
              </a:ext>
            </a:extLst>
          </p:cNvPr>
          <p:cNvSpPr txBox="1"/>
          <p:nvPr/>
        </p:nvSpPr>
        <p:spPr>
          <a:xfrm>
            <a:off x="5700690" y="1553167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3B5BBA-79E6-B74B-ABAF-2F57D8E095E7}"/>
              </a:ext>
            </a:extLst>
          </p:cNvPr>
          <p:cNvSpPr txBox="1"/>
          <p:nvPr/>
        </p:nvSpPr>
        <p:spPr>
          <a:xfrm>
            <a:off x="8647526" y="1553167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 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6B3CE3-505F-AE48-A1BF-6D57123EA068}"/>
              </a:ext>
            </a:extLst>
          </p:cNvPr>
          <p:cNvSpPr txBox="1"/>
          <p:nvPr/>
        </p:nvSpPr>
        <p:spPr>
          <a:xfrm>
            <a:off x="8336447" y="1949480"/>
            <a:ext cx="190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QC trimmed reads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B10462-F84F-5E4E-98F5-E75AAFC59EA5}"/>
              </a:ext>
            </a:extLst>
          </p:cNvPr>
          <p:cNvSpPr txBox="1"/>
          <p:nvPr/>
        </p:nvSpPr>
        <p:spPr>
          <a:xfrm>
            <a:off x="4074919" y="2337761"/>
            <a:ext cx="83503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HISAT2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78FB6B-C0AB-C647-AD02-0B634734961C}"/>
              </a:ext>
            </a:extLst>
          </p:cNvPr>
          <p:cNvSpPr txBox="1"/>
          <p:nvPr/>
        </p:nvSpPr>
        <p:spPr>
          <a:xfrm>
            <a:off x="5360809" y="2751073"/>
            <a:ext cx="158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MappedA.bam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A009DB-3A27-4945-BC20-0699B55A3F1F}"/>
              </a:ext>
            </a:extLst>
          </p:cNvPr>
          <p:cNvSpPr txBox="1"/>
          <p:nvPr/>
        </p:nvSpPr>
        <p:spPr>
          <a:xfrm>
            <a:off x="8606592" y="2734699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MappedB.bam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667B28-BF13-8048-9F60-BA89BEC6D7DB}"/>
              </a:ext>
            </a:extLst>
          </p:cNvPr>
          <p:cNvSpPr txBox="1"/>
          <p:nvPr/>
        </p:nvSpPr>
        <p:spPr>
          <a:xfrm>
            <a:off x="4013813" y="3175964"/>
            <a:ext cx="97308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Stringtie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CB1F40-B7E4-0349-8DB7-2BEE18EF73D8}"/>
              </a:ext>
            </a:extLst>
          </p:cNvPr>
          <p:cNvSpPr txBox="1"/>
          <p:nvPr/>
        </p:nvSpPr>
        <p:spPr>
          <a:xfrm>
            <a:off x="6795671" y="4313886"/>
            <a:ext cx="2506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transcript assembly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68182DE-A7DB-E44F-96F2-C4C3C45AB964}"/>
              </a:ext>
            </a:extLst>
          </p:cNvPr>
          <p:cNvCxnSpPr>
            <a:cxnSpLocks/>
          </p:cNvCxnSpPr>
          <p:nvPr/>
        </p:nvCxnSpPr>
        <p:spPr>
          <a:xfrm>
            <a:off x="6190602" y="2318812"/>
            <a:ext cx="0" cy="332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F720161-0DD7-8147-9B26-2A7F2648D93B}"/>
              </a:ext>
            </a:extLst>
          </p:cNvPr>
          <p:cNvCxnSpPr>
            <a:cxnSpLocks/>
          </p:cNvCxnSpPr>
          <p:nvPr/>
        </p:nvCxnSpPr>
        <p:spPr>
          <a:xfrm>
            <a:off x="6456937" y="4021517"/>
            <a:ext cx="972199" cy="218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78B04BD-DDFC-564D-94BE-4B241D4644F0}"/>
              </a:ext>
            </a:extLst>
          </p:cNvPr>
          <p:cNvCxnSpPr>
            <a:cxnSpLocks/>
          </p:cNvCxnSpPr>
          <p:nvPr/>
        </p:nvCxnSpPr>
        <p:spPr>
          <a:xfrm flipH="1">
            <a:off x="8285351" y="4030479"/>
            <a:ext cx="972199" cy="2184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42776B4-703D-DA4D-B606-137369DEF25D}"/>
              </a:ext>
            </a:extLst>
          </p:cNvPr>
          <p:cNvSpPr txBox="1"/>
          <p:nvPr/>
        </p:nvSpPr>
        <p:spPr>
          <a:xfrm>
            <a:off x="7085156" y="6229295"/>
            <a:ext cx="13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DC5E41A-493B-BF4F-851A-3A13C48E6104}"/>
              </a:ext>
            </a:extLst>
          </p:cNvPr>
          <p:cNvCxnSpPr>
            <a:cxnSpLocks/>
          </p:cNvCxnSpPr>
          <p:nvPr/>
        </p:nvCxnSpPr>
        <p:spPr>
          <a:xfrm>
            <a:off x="9425834" y="2318812"/>
            <a:ext cx="0" cy="332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543CED9-CFCB-4142-AE45-7C2AC36BCCF2}"/>
              </a:ext>
            </a:extLst>
          </p:cNvPr>
          <p:cNvSpPr txBox="1"/>
          <p:nvPr/>
        </p:nvSpPr>
        <p:spPr>
          <a:xfrm>
            <a:off x="5360809" y="3451741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Assembled transcripts 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1285520-F887-D748-B68E-E5D6C8D39E49}"/>
              </a:ext>
            </a:extLst>
          </p:cNvPr>
          <p:cNvSpPr txBox="1"/>
          <p:nvPr/>
        </p:nvSpPr>
        <p:spPr>
          <a:xfrm>
            <a:off x="8172658" y="3445387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Assembled transcripts B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4260EFC-3711-CE43-B4AF-27437B460424}"/>
              </a:ext>
            </a:extLst>
          </p:cNvPr>
          <p:cNvCxnSpPr>
            <a:cxnSpLocks/>
          </p:cNvCxnSpPr>
          <p:nvPr/>
        </p:nvCxnSpPr>
        <p:spPr>
          <a:xfrm>
            <a:off x="6203950" y="3120405"/>
            <a:ext cx="0" cy="332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B906C9B-58BA-314D-A7BD-4E30CC91BFB9}"/>
              </a:ext>
            </a:extLst>
          </p:cNvPr>
          <p:cNvCxnSpPr>
            <a:cxnSpLocks/>
          </p:cNvCxnSpPr>
          <p:nvPr/>
        </p:nvCxnSpPr>
        <p:spPr>
          <a:xfrm>
            <a:off x="9427245" y="3120405"/>
            <a:ext cx="0" cy="332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11B6096-7E5A-0149-9C70-BD3F1E014AED}"/>
              </a:ext>
            </a:extLst>
          </p:cNvPr>
          <p:cNvSpPr txBox="1"/>
          <p:nvPr/>
        </p:nvSpPr>
        <p:spPr>
          <a:xfrm>
            <a:off x="4400778" y="4221584"/>
            <a:ext cx="97308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Stringtie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FD7F0B-8D55-CD4D-8FC3-FCE93437762E}"/>
              </a:ext>
            </a:extLst>
          </p:cNvPr>
          <p:cNvSpPr txBox="1"/>
          <p:nvPr/>
        </p:nvSpPr>
        <p:spPr>
          <a:xfrm>
            <a:off x="4998947" y="4916248"/>
            <a:ext cx="158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MappedA.bam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475B61A-E4AA-5B41-8B26-67BF1A68D5BC}"/>
              </a:ext>
            </a:extLst>
          </p:cNvPr>
          <p:cNvSpPr txBox="1"/>
          <p:nvPr/>
        </p:nvSpPr>
        <p:spPr>
          <a:xfrm>
            <a:off x="8822573" y="4879997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MappedB.bam</a:t>
            </a:r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D1A482A-E881-B647-928A-3D28BD80188E}"/>
              </a:ext>
            </a:extLst>
          </p:cNvPr>
          <p:cNvCxnSpPr>
            <a:cxnSpLocks/>
          </p:cNvCxnSpPr>
          <p:nvPr/>
        </p:nvCxnSpPr>
        <p:spPr>
          <a:xfrm flipV="1">
            <a:off x="6680546" y="4683218"/>
            <a:ext cx="809221" cy="2330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941BFE2-F903-F447-9B82-879F8C703295}"/>
              </a:ext>
            </a:extLst>
          </p:cNvPr>
          <p:cNvCxnSpPr>
            <a:cxnSpLocks/>
          </p:cNvCxnSpPr>
          <p:nvPr/>
        </p:nvCxnSpPr>
        <p:spPr>
          <a:xfrm flipH="1" flipV="1">
            <a:off x="8285351" y="4685165"/>
            <a:ext cx="809221" cy="2330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0CF53EC-41DD-664E-8496-6D0D1805CD6D}"/>
              </a:ext>
            </a:extLst>
          </p:cNvPr>
          <p:cNvSpPr txBox="1"/>
          <p:nvPr/>
        </p:nvSpPr>
        <p:spPr>
          <a:xfrm>
            <a:off x="6060487" y="5722674"/>
            <a:ext cx="104137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Ballgown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1EE43BE-7377-EF47-A97F-D91B473B7BE2}"/>
              </a:ext>
            </a:extLst>
          </p:cNvPr>
          <p:cNvCxnSpPr>
            <a:cxnSpLocks/>
          </p:cNvCxnSpPr>
          <p:nvPr/>
        </p:nvCxnSpPr>
        <p:spPr>
          <a:xfrm>
            <a:off x="7801542" y="5722674"/>
            <a:ext cx="0" cy="386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E830874-BE9D-3E40-ADB1-81BD71E1E394}"/>
              </a:ext>
            </a:extLst>
          </p:cNvPr>
          <p:cNvSpPr txBox="1"/>
          <p:nvPr/>
        </p:nvSpPr>
        <p:spPr>
          <a:xfrm>
            <a:off x="7113298" y="5279416"/>
            <a:ext cx="149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Counts matrix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656FF44-E485-1548-9039-39F477C8BF86}"/>
              </a:ext>
            </a:extLst>
          </p:cNvPr>
          <p:cNvCxnSpPr>
            <a:cxnSpLocks/>
          </p:cNvCxnSpPr>
          <p:nvPr/>
        </p:nvCxnSpPr>
        <p:spPr>
          <a:xfrm>
            <a:off x="7800204" y="4799733"/>
            <a:ext cx="0" cy="3869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707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572C1F-DC1C-FD4E-BE6E-E23F3A176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17" y="1467428"/>
            <a:ext cx="7721023" cy="402911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73D55C-D090-2D43-8099-391E67043C49}"/>
              </a:ext>
            </a:extLst>
          </p:cNvPr>
          <p:cNvSpPr/>
          <p:nvPr/>
        </p:nvSpPr>
        <p:spPr>
          <a:xfrm>
            <a:off x="1127759" y="5811455"/>
            <a:ext cx="107926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www.bioconductor.org</a:t>
            </a:r>
            <a:r>
              <a:rPr lang="en-US" dirty="0"/>
              <a:t>/packages/</a:t>
            </a:r>
            <a:r>
              <a:rPr lang="en-US" dirty="0" err="1"/>
              <a:t>devel</a:t>
            </a:r>
            <a:r>
              <a:rPr lang="en-US" dirty="0"/>
              <a:t>/workflows/vignettes/</a:t>
            </a:r>
            <a:r>
              <a:rPr lang="en-US" dirty="0" err="1"/>
              <a:t>rnaseqGene</a:t>
            </a:r>
            <a:r>
              <a:rPr lang="en-US" dirty="0"/>
              <a:t>/</a:t>
            </a:r>
            <a:r>
              <a:rPr lang="en-US" dirty="0" err="1"/>
              <a:t>inst</a:t>
            </a:r>
            <a:r>
              <a:rPr lang="en-US" dirty="0"/>
              <a:t>/doc/</a:t>
            </a:r>
            <a:r>
              <a:rPr lang="en-US" dirty="0" err="1"/>
              <a:t>rnaseqGene.html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086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Borrelia burgdorferi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D31201-0FDC-1A48-9BAF-9239AF8EC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2360" y="1600205"/>
            <a:ext cx="3979889" cy="4525963"/>
          </a:xfrm>
        </p:spPr>
        <p:txBody>
          <a:bodyPr>
            <a:normAutofit/>
          </a:bodyPr>
          <a:lstStyle/>
          <a:p>
            <a:r>
              <a:rPr lang="en-US" sz="2800" dirty="0"/>
              <a:t>Causative agent of </a:t>
            </a:r>
            <a:r>
              <a:rPr lang="en-US" sz="2800" dirty="0" err="1"/>
              <a:t>lyme</a:t>
            </a:r>
            <a:r>
              <a:rPr lang="en-US" sz="2800" dirty="0"/>
              <a:t> disease</a:t>
            </a:r>
          </a:p>
          <a:p>
            <a:r>
              <a:rPr lang="en-US" sz="2800" dirty="0"/>
              <a:t>Tick borne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38942-0870-7148-AC95-3FA7CB9A7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87" y="1866273"/>
            <a:ext cx="6739579" cy="421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56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Borrelia burgdorferi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D31201-0FDC-1A48-9BAF-9239AF8EC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2360" y="1600205"/>
            <a:ext cx="3979889" cy="4525963"/>
          </a:xfrm>
        </p:spPr>
        <p:txBody>
          <a:bodyPr>
            <a:normAutofit/>
          </a:bodyPr>
          <a:lstStyle/>
          <a:p>
            <a:r>
              <a:rPr lang="en-US" sz="2800" dirty="0"/>
              <a:t>Linear chromosome</a:t>
            </a:r>
          </a:p>
          <a:p>
            <a:r>
              <a:rPr lang="en-US" sz="2800" dirty="0"/>
              <a:t>19 linear and circular chromosomes</a:t>
            </a:r>
          </a:p>
          <a:p>
            <a:r>
              <a:rPr lang="en-US" sz="2800" dirty="0"/>
              <a:t>~950 genes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E1265-C038-9B40-B836-169A85716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28" y="1752693"/>
            <a:ext cx="6104642" cy="437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9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Borrelia burgdorferi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1A85F1C-0638-1748-ACEA-ED38E8218A70}"/>
              </a:ext>
            </a:extLst>
          </p:cNvPr>
          <p:cNvSpPr/>
          <p:nvPr/>
        </p:nvSpPr>
        <p:spPr>
          <a:xfrm>
            <a:off x="2896434" y="2115866"/>
            <a:ext cx="2151330" cy="1975843"/>
          </a:xfrm>
          <a:prstGeom prst="ellipse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39B5B9-6705-B14C-8493-1FA107255B9B}"/>
              </a:ext>
            </a:extLst>
          </p:cNvPr>
          <p:cNvSpPr/>
          <p:nvPr/>
        </p:nvSpPr>
        <p:spPr>
          <a:xfrm>
            <a:off x="7805561" y="2115865"/>
            <a:ext cx="2151330" cy="1975843"/>
          </a:xfrm>
          <a:prstGeom prst="ellipse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5D81D3-A533-644B-8C9E-394177611308}"/>
              </a:ext>
            </a:extLst>
          </p:cNvPr>
          <p:cNvSpPr/>
          <p:nvPr/>
        </p:nvSpPr>
        <p:spPr>
          <a:xfrm>
            <a:off x="5316361" y="4332591"/>
            <a:ext cx="2151330" cy="1975843"/>
          </a:xfrm>
          <a:prstGeom prst="ellipse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CB639D-734C-AF4A-9D2C-059377F2F43E}"/>
              </a:ext>
            </a:extLst>
          </p:cNvPr>
          <p:cNvSpPr txBox="1"/>
          <p:nvPr/>
        </p:nvSpPr>
        <p:spPr>
          <a:xfrm>
            <a:off x="5399689" y="1468582"/>
            <a:ext cx="2068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 treatments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30A718-29A0-D741-88AE-36F5AE30FD69}"/>
              </a:ext>
            </a:extLst>
          </p:cNvPr>
          <p:cNvSpPr txBox="1"/>
          <p:nvPr/>
        </p:nvSpPr>
        <p:spPr>
          <a:xfrm>
            <a:off x="3049034" y="2842176"/>
            <a:ext cx="1950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 7.6 control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5E1B93-624B-8440-977F-B8C33C23D0A1}"/>
              </a:ext>
            </a:extLst>
          </p:cNvPr>
          <p:cNvSpPr txBox="1"/>
          <p:nvPr/>
        </p:nvSpPr>
        <p:spPr>
          <a:xfrm>
            <a:off x="7906023" y="2842175"/>
            <a:ext cx="1950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 6.8 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06889C-0D74-5847-A8B6-06410BB4ABC8}"/>
              </a:ext>
            </a:extLst>
          </p:cNvPr>
          <p:cNvSpPr txBox="1"/>
          <p:nvPr/>
        </p:nvSpPr>
        <p:spPr>
          <a:xfrm>
            <a:off x="5517285" y="5089679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 6.8 + NO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F9D356-743C-FD44-BEF0-8AD5C6C41D7B}"/>
              </a:ext>
            </a:extLst>
          </p:cNvPr>
          <p:cNvCxnSpPr/>
          <p:nvPr/>
        </p:nvCxnSpPr>
        <p:spPr>
          <a:xfrm>
            <a:off x="5785741" y="3103786"/>
            <a:ext cx="1295898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9E3054-C2EC-EE4B-816B-27F16F7BE1AF}"/>
              </a:ext>
            </a:extLst>
          </p:cNvPr>
          <p:cNvCxnSpPr>
            <a:cxnSpLocks/>
          </p:cNvCxnSpPr>
          <p:nvPr/>
        </p:nvCxnSpPr>
        <p:spPr>
          <a:xfrm>
            <a:off x="4751740" y="4059749"/>
            <a:ext cx="564621" cy="5399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EED234-51A6-514C-8740-73F69601F4C9}"/>
              </a:ext>
            </a:extLst>
          </p:cNvPr>
          <p:cNvCxnSpPr>
            <a:cxnSpLocks/>
          </p:cNvCxnSpPr>
          <p:nvPr/>
        </p:nvCxnSpPr>
        <p:spPr>
          <a:xfrm flipH="1">
            <a:off x="7536964" y="4059749"/>
            <a:ext cx="564621" cy="5399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693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sequence RNA?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2358" y="1482217"/>
            <a:ext cx="10320042" cy="5014447"/>
          </a:xfrm>
        </p:spPr>
        <p:txBody>
          <a:bodyPr/>
          <a:lstStyle/>
          <a:p>
            <a:r>
              <a:rPr lang="en-US" dirty="0"/>
              <a:t>Functional studies</a:t>
            </a:r>
          </a:p>
          <a:p>
            <a:pPr lvl="1"/>
            <a:r>
              <a:rPr lang="en-US" dirty="0"/>
              <a:t>Drug vs Treated</a:t>
            </a:r>
          </a:p>
          <a:p>
            <a:pPr lvl="1"/>
            <a:r>
              <a:rPr lang="en-US" dirty="0"/>
              <a:t>Wild type vs Knockout</a:t>
            </a:r>
          </a:p>
          <a:p>
            <a:pPr lvl="1"/>
            <a:r>
              <a:rPr lang="en-US" dirty="0"/>
              <a:t>Typical RNA-</a:t>
            </a:r>
            <a:r>
              <a:rPr lang="en-US" dirty="0" err="1"/>
              <a:t>seq</a:t>
            </a:r>
            <a:r>
              <a:rPr lang="en-US" dirty="0"/>
              <a:t> differential study</a:t>
            </a:r>
          </a:p>
          <a:p>
            <a:r>
              <a:rPr lang="en-US" dirty="0"/>
              <a:t>SNP finding – sequence transcripts</a:t>
            </a:r>
          </a:p>
          <a:p>
            <a:r>
              <a:rPr lang="en-US" dirty="0"/>
              <a:t>Transcriptome assembly</a:t>
            </a:r>
          </a:p>
          <a:p>
            <a:pPr lvl="1"/>
            <a:r>
              <a:rPr lang="en-US" dirty="0"/>
              <a:t>Novel gene finding</a:t>
            </a:r>
          </a:p>
          <a:p>
            <a:pPr lvl="1"/>
            <a:r>
              <a:rPr lang="en-US" dirty="0"/>
              <a:t>Aid novel genome assembly</a:t>
            </a:r>
          </a:p>
          <a:p>
            <a:pPr lvl="1"/>
            <a:r>
              <a:rPr lang="en-US" dirty="0"/>
              <a:t>Splice variant analysis</a:t>
            </a:r>
          </a:p>
        </p:txBody>
      </p:sp>
    </p:spTree>
    <p:extLst>
      <p:ext uri="{BB962C8B-B14F-4D97-AF65-F5344CB8AC3E}">
        <p14:creationId xmlns:p14="http://schemas.microsoft.com/office/powerpoint/2010/main" val="1732457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Sequencing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5788" y="1482217"/>
            <a:ext cx="6206612" cy="5014447"/>
          </a:xfrm>
        </p:spPr>
        <p:txBody>
          <a:bodyPr/>
          <a:lstStyle/>
          <a:p>
            <a:r>
              <a:rPr lang="en-US" dirty="0"/>
              <a:t>Illumina</a:t>
            </a:r>
          </a:p>
          <a:p>
            <a:pPr lvl="1"/>
            <a:r>
              <a:rPr lang="en-US" dirty="0"/>
              <a:t>Sequence by synthesis</a:t>
            </a:r>
          </a:p>
          <a:p>
            <a:pPr lvl="1"/>
            <a:r>
              <a:rPr lang="en-US" dirty="0"/>
              <a:t>SE and PE reads</a:t>
            </a:r>
          </a:p>
          <a:p>
            <a:pPr lvl="1"/>
            <a:r>
              <a:rPr lang="en-US" dirty="0"/>
              <a:t>1 x 50 </a:t>
            </a:r>
          </a:p>
          <a:p>
            <a:pPr lvl="1"/>
            <a:r>
              <a:rPr lang="en-US" dirty="0"/>
              <a:t>2 x 300</a:t>
            </a:r>
          </a:p>
          <a:p>
            <a:r>
              <a:rPr lang="en-US" dirty="0"/>
              <a:t>Pac Bio, Ion Torrent</a:t>
            </a:r>
          </a:p>
          <a:p>
            <a:pPr lvl="1"/>
            <a:r>
              <a:rPr lang="en-US" dirty="0"/>
              <a:t>Single molecule sequencing</a:t>
            </a:r>
          </a:p>
          <a:p>
            <a:pPr lvl="1"/>
            <a:r>
              <a:rPr lang="en-US" dirty="0"/>
              <a:t>30k to 40k lengths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F1E32A6-3615-4143-ADF0-562E7B86CBD9}"/>
              </a:ext>
            </a:extLst>
          </p:cNvPr>
          <p:cNvSpPr/>
          <p:nvPr/>
        </p:nvSpPr>
        <p:spPr>
          <a:xfrm>
            <a:off x="1085332" y="4156976"/>
            <a:ext cx="3884876" cy="2339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D4A742-0BFD-454A-A520-6827751D8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332" y="1482217"/>
            <a:ext cx="3884876" cy="250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30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Sequencing Technologies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E34C2C-2F9F-1A42-9380-EF958DAE33E2}"/>
              </a:ext>
            </a:extLst>
          </p:cNvPr>
          <p:cNvGrpSpPr/>
          <p:nvPr/>
        </p:nvGrpSpPr>
        <p:grpSpPr>
          <a:xfrm>
            <a:off x="2582059" y="1452717"/>
            <a:ext cx="7734438" cy="5058697"/>
            <a:chOff x="676800" y="618392"/>
            <a:chExt cx="6595200" cy="43476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A1E1166-8D36-6D41-8316-DD6B58008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800" y="618392"/>
              <a:ext cx="6595200" cy="348477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D378C3B-4E7E-2A49-A8CC-EBF2F61CB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000" y="4135401"/>
              <a:ext cx="6357600" cy="830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6740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Sequencing Technologies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15A392-83E9-AA4A-9514-4EBCFBD7F1D8}"/>
              </a:ext>
            </a:extLst>
          </p:cNvPr>
          <p:cNvGrpSpPr/>
          <p:nvPr/>
        </p:nvGrpSpPr>
        <p:grpSpPr>
          <a:xfrm>
            <a:off x="2607550" y="1310981"/>
            <a:ext cx="7192800" cy="5197101"/>
            <a:chOff x="1425600" y="439143"/>
            <a:chExt cx="6312672" cy="459955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4B5EC77-6CF8-BE46-A9C2-7CC4A989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5600" y="439143"/>
              <a:ext cx="6312672" cy="35136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4B8377-4F18-9748-B0A5-ED238C0BD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8800" y="3994368"/>
              <a:ext cx="6220800" cy="10443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3770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sequence RNA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2358" y="1482217"/>
            <a:ext cx="10320042" cy="5014447"/>
          </a:xfrm>
        </p:spPr>
        <p:txBody>
          <a:bodyPr/>
          <a:lstStyle/>
          <a:p>
            <a:r>
              <a:rPr lang="en-US" dirty="0"/>
              <a:t>Functional studies</a:t>
            </a:r>
          </a:p>
          <a:p>
            <a:pPr lvl="1"/>
            <a:r>
              <a:rPr lang="en-US" dirty="0"/>
              <a:t>Drug vs Treated</a:t>
            </a:r>
          </a:p>
          <a:p>
            <a:pPr lvl="1"/>
            <a:r>
              <a:rPr lang="en-US" dirty="0"/>
              <a:t>Wild type vs Knockout</a:t>
            </a:r>
          </a:p>
          <a:p>
            <a:pPr lvl="1"/>
            <a:r>
              <a:rPr lang="en-US" dirty="0"/>
              <a:t>Typical RNA-</a:t>
            </a:r>
            <a:r>
              <a:rPr lang="en-US" dirty="0" err="1"/>
              <a:t>seq</a:t>
            </a:r>
            <a:r>
              <a:rPr lang="en-US" dirty="0"/>
              <a:t> differential study</a:t>
            </a:r>
          </a:p>
          <a:p>
            <a:r>
              <a:rPr lang="en-US" dirty="0"/>
              <a:t>SNP finding – sequence transcripts</a:t>
            </a:r>
          </a:p>
          <a:p>
            <a:r>
              <a:rPr lang="en-US" dirty="0"/>
              <a:t>Transcriptome assembly</a:t>
            </a:r>
          </a:p>
          <a:p>
            <a:pPr lvl="1"/>
            <a:r>
              <a:rPr lang="en-US" dirty="0"/>
              <a:t>Novel gene finding</a:t>
            </a:r>
          </a:p>
          <a:p>
            <a:pPr lvl="1"/>
            <a:r>
              <a:rPr lang="en-US" dirty="0"/>
              <a:t>Aid novel genome assembly</a:t>
            </a:r>
          </a:p>
          <a:p>
            <a:pPr lvl="1"/>
            <a:r>
              <a:rPr lang="en-US" dirty="0"/>
              <a:t>Splice variant analysis</a:t>
            </a:r>
          </a:p>
        </p:txBody>
      </p:sp>
    </p:spTree>
    <p:extLst>
      <p:ext uri="{BB962C8B-B14F-4D97-AF65-F5344CB8AC3E}">
        <p14:creationId xmlns:p14="http://schemas.microsoft.com/office/powerpoint/2010/main" val="622126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1979" y="1558082"/>
            <a:ext cx="4986838" cy="5014447"/>
          </a:xfrm>
        </p:spPr>
        <p:txBody>
          <a:bodyPr>
            <a:normAutofit/>
          </a:bodyPr>
          <a:lstStyle/>
          <a:p>
            <a:r>
              <a:rPr lang="en-US" sz="2800" dirty="0"/>
              <a:t>Many types of RNA</a:t>
            </a:r>
          </a:p>
          <a:p>
            <a:r>
              <a:rPr lang="en-US" sz="2800" dirty="0"/>
              <a:t>rRNA, </a:t>
            </a:r>
            <a:r>
              <a:rPr lang="en-US" sz="2800" dirty="0" err="1"/>
              <a:t>tRNA</a:t>
            </a:r>
            <a:r>
              <a:rPr lang="en-US" sz="2800" dirty="0"/>
              <a:t>, miRNA, ncRNA</a:t>
            </a:r>
          </a:p>
          <a:p>
            <a:r>
              <a:rPr lang="en-US" sz="2800" dirty="0"/>
              <a:t>~2% is mRNA (Eukaryote)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25FFBB-71EF-944E-BF1A-4E93C5225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70" y="1627173"/>
            <a:ext cx="5728855" cy="4366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B3DE72-5F98-4D4B-9B05-11C02EE84424}"/>
              </a:ext>
            </a:extLst>
          </p:cNvPr>
          <p:cNvSpPr txBox="1"/>
          <p:nvPr/>
        </p:nvSpPr>
        <p:spPr>
          <a:xfrm>
            <a:off x="1343891" y="6102927"/>
            <a:ext cx="493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http://csls-text3.c.u-tokyo.ac.jp/active/08_02.html</a:t>
            </a:r>
          </a:p>
        </p:txBody>
      </p:sp>
    </p:spTree>
    <p:extLst>
      <p:ext uri="{BB962C8B-B14F-4D97-AF65-F5344CB8AC3E}">
        <p14:creationId xmlns:p14="http://schemas.microsoft.com/office/powerpoint/2010/main" val="258378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6b6a75c0-8068-4b07-98cd-ab24caf00bf2" xsi:nil="true"/>
    <Status xmlns="6b6a75c0-8068-4b07-98cd-ab24caf00bf2">Draft</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D97383875710458463EDA0E89A10EA" ma:contentTypeVersion="2" ma:contentTypeDescription="Create a new document." ma:contentTypeScope="" ma:versionID="2f960dcec338e100cd6466dab9018ec3">
  <xsd:schema xmlns:xsd="http://www.w3.org/2001/XMLSchema" xmlns:xs="http://www.w3.org/2001/XMLSchema" xmlns:p="http://schemas.microsoft.com/office/2006/metadata/properties" xmlns:ns2="6b6a75c0-8068-4b07-98cd-ab24caf00bf2" targetNamespace="http://schemas.microsoft.com/office/2006/metadata/properties" ma:root="true" ma:fieldsID="324511019646d6bfe3804cb9728f2e9d" ns2:_="">
    <xsd:import namespace="6b6a75c0-8068-4b07-98cd-ab24caf00bf2"/>
    <xsd:element name="properties">
      <xsd:complexType>
        <xsd:sequence>
          <xsd:element name="documentManagement">
            <xsd:complexType>
              <xsd:all>
                <xsd:element ref="ns2:Description0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6a75c0-8068-4b07-98cd-ab24caf00bf2" elementFormDefault="qualified">
    <xsd:import namespace="http://schemas.microsoft.com/office/2006/documentManagement/types"/>
    <xsd:import namespace="http://schemas.microsoft.com/office/infopath/2007/PartnerControls"/>
    <xsd:element name="Description0" ma:index="8" nillable="true" ma:displayName="Description" ma:internalName="Description0">
      <xsd:simpleType>
        <xsd:restriction base="dms:Note">
          <xsd:maxLength value="255"/>
        </xsd:restriction>
      </xsd:simpleType>
    </xsd:element>
    <xsd:element name="Status" ma:index="9" nillable="true" ma:displayName="Status" ma:default="Draft" ma:format="Dropdown" ma:internalName="Status">
      <xsd:simpleType>
        <xsd:restriction base="dms:Choice">
          <xsd:enumeration value="Draft"/>
          <xsd:enumeration value="Submitted for Review"/>
          <xsd:enumeration value="Accepted"/>
          <xsd:enumeration value="Final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66A8B3-772A-402D-8FE3-184E2FE2E1E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5FC393-EF8D-4A21-970E-189614C3D44B}">
  <ds:schemaRefs>
    <ds:schemaRef ds:uri="6b6a75c0-8068-4b07-98cd-ab24caf00bf2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3619761-5E5C-44E7-8C39-16880BF6C9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6a75c0-8068-4b07-98cd-ab24caf00b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4598</TotalTime>
  <Words>872</Words>
  <Application>Microsoft Macintosh PowerPoint</Application>
  <PresentationFormat>Widescreen</PresentationFormat>
  <Paragraphs>257</Paragraphs>
  <Slides>36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Angsana New</vt:lpstr>
      <vt:lpstr>Arial</vt:lpstr>
      <vt:lpstr>Calibri</vt:lpstr>
      <vt:lpstr>Helvetica</vt:lpstr>
      <vt:lpstr>Monaco</vt:lpstr>
      <vt:lpstr>Times New Roman</vt:lpstr>
      <vt:lpstr>Office Theme</vt:lpstr>
      <vt:lpstr>PowerPoint Presentation</vt:lpstr>
      <vt:lpstr>Today’s Instructor</vt:lpstr>
      <vt:lpstr>What is RNA-seq</vt:lpstr>
      <vt:lpstr>Why sequence RNA?</vt:lpstr>
      <vt:lpstr>Current Sequencing Technologies</vt:lpstr>
      <vt:lpstr>Current Sequencing Technologies</vt:lpstr>
      <vt:lpstr>Current Sequencing Technologies</vt:lpstr>
      <vt:lpstr>Why sequence RNA</vt:lpstr>
      <vt:lpstr>RNA-seq Introduction</vt:lpstr>
      <vt:lpstr>RNA-seq Introduction</vt:lpstr>
      <vt:lpstr>RNA-seq: Abundance comparisons between two or more conditions</vt:lpstr>
      <vt:lpstr>RNA-seq Challenges</vt:lpstr>
      <vt:lpstr>Alternative Splicing</vt:lpstr>
      <vt:lpstr>Alternative Splicing</vt:lpstr>
      <vt:lpstr>Experimental Design</vt:lpstr>
      <vt:lpstr>Experimental Design</vt:lpstr>
      <vt:lpstr>Experimental Design</vt:lpstr>
      <vt:lpstr>Experimental Design</vt:lpstr>
      <vt:lpstr>Experimental Design</vt:lpstr>
      <vt:lpstr>Multiplexing</vt:lpstr>
      <vt:lpstr>Multiplexing</vt:lpstr>
      <vt:lpstr>Replicates</vt:lpstr>
      <vt:lpstr>Replicates</vt:lpstr>
      <vt:lpstr>Quality Control</vt:lpstr>
      <vt:lpstr>Quality Control</vt:lpstr>
      <vt:lpstr>Quality Control</vt:lpstr>
      <vt:lpstr>Mapping RNAseq Reads</vt:lpstr>
      <vt:lpstr>Alignment Files SAM/BAM</vt:lpstr>
      <vt:lpstr>Viewing Mapped Reads - IGV</vt:lpstr>
      <vt:lpstr>General Workflows</vt:lpstr>
      <vt:lpstr>General Workflows</vt:lpstr>
      <vt:lpstr>General Workflows</vt:lpstr>
      <vt:lpstr>Hands On </vt:lpstr>
      <vt:lpstr>Borrelia burgdorferi</vt:lpstr>
      <vt:lpstr>Borrelia burgdorferi</vt:lpstr>
      <vt:lpstr>Borrelia burgdorferi</vt:lpstr>
    </vt:vector>
  </TitlesOfParts>
  <Company>NIH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Karlynn Noble;meghan.coakley@nih.gov</dc:creator>
  <cp:lastModifiedBy>Jeffrey, Brendan (NIH/NIAID) [C]</cp:lastModifiedBy>
  <cp:revision>252</cp:revision>
  <cp:lastPrinted>2015-05-28T13:25:58Z</cp:lastPrinted>
  <dcterms:created xsi:type="dcterms:W3CDTF">2015-04-15T14:43:01Z</dcterms:created>
  <dcterms:modified xsi:type="dcterms:W3CDTF">2018-08-20T19:15:53Z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0x0101001FD97383875710458463EDA0E89A10EA</vt:lpwstr>
  </property>
</Properties>
</file>